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66" r:id="rId3"/>
    <p:sldId id="276" r:id="rId4"/>
    <p:sldId id="257" r:id="rId5"/>
    <p:sldId id="259" r:id="rId6"/>
    <p:sldId id="260" r:id="rId7"/>
    <p:sldId id="261" r:id="rId8"/>
    <p:sldId id="262" r:id="rId9"/>
    <p:sldId id="263" r:id="rId10"/>
    <p:sldId id="273" r:id="rId11"/>
    <p:sldId id="264" r:id="rId12"/>
    <p:sldId id="274" r:id="rId13"/>
    <p:sldId id="265" r:id="rId14"/>
    <p:sldId id="267" r:id="rId15"/>
    <p:sldId id="268" r:id="rId16"/>
    <p:sldId id="269" r:id="rId17"/>
    <p:sldId id="275"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53" y="3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ov_delovni_lis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ov_delovni_lis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ov_delovni_lis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ov_delovni_lis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ov_delovni_lis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b="1">
                <a:solidFill>
                  <a:schemeClr val="accent1">
                    <a:lumMod val="75000"/>
                  </a:schemeClr>
                </a:solidFill>
              </a:rPr>
              <a:t>Are you familiar with formative assessment?</a:t>
            </a:r>
          </a:p>
        </c:rich>
      </c:tx>
      <c:layout>
        <c:manualLayout>
          <c:xMode val="edge"/>
          <c:yMode val="edge"/>
          <c:x val="0.16031175981051149"/>
          <c:y val="1.984134005721194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0"/>
          <c:order val="0"/>
          <c:tx>
            <c:strRef>
              <c:f>List1!$B$1</c:f>
              <c:strCache>
                <c:ptCount val="1"/>
                <c:pt idx="0">
                  <c:v>Nizi 1</c:v>
                </c:pt>
              </c:strCache>
            </c:strRef>
          </c:tx>
          <c:spPr>
            <a:solidFill>
              <a:schemeClr val="accent6"/>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07D4-4B67-B534-FB35C7E511D4}"/>
              </c:ext>
            </c:extLst>
          </c:dPt>
          <c:dPt>
            <c:idx val="1"/>
            <c:invertIfNegative val="0"/>
            <c:bubble3D val="0"/>
            <c:spPr>
              <a:solidFill>
                <a:srgbClr val="FFC000"/>
              </a:solidFill>
              <a:ln>
                <a:noFill/>
              </a:ln>
              <a:effectLst/>
            </c:spPr>
            <c:extLst>
              <c:ext xmlns:c16="http://schemas.microsoft.com/office/drawing/2014/chart" uri="{C3380CC4-5D6E-409C-BE32-E72D297353CC}">
                <c16:uniqueId val="{00000003-07D4-4B67-B534-FB35C7E511D4}"/>
              </c:ext>
            </c:extLst>
          </c:dPt>
          <c:cat>
            <c:strRef>
              <c:f>List1!$A$2:$A$5</c:f>
              <c:strCache>
                <c:ptCount val="2"/>
                <c:pt idx="0">
                  <c:v>YES</c:v>
                </c:pt>
                <c:pt idx="1">
                  <c:v>NO</c:v>
                </c:pt>
              </c:strCache>
            </c:strRef>
          </c:cat>
          <c:val>
            <c:numRef>
              <c:f>List1!$B$2:$B$5</c:f>
              <c:numCache>
                <c:formatCode>General</c:formatCode>
                <c:ptCount val="2"/>
                <c:pt idx="0">
                  <c:v>31</c:v>
                </c:pt>
                <c:pt idx="1">
                  <c:v>1</c:v>
                </c:pt>
              </c:numCache>
            </c:numRef>
          </c:val>
          <c:extLst>
            <c:ext xmlns:c16="http://schemas.microsoft.com/office/drawing/2014/chart" uri="{C3380CC4-5D6E-409C-BE32-E72D297353CC}">
              <c16:uniqueId val="{00000004-07D4-4B67-B534-FB35C7E511D4}"/>
            </c:ext>
          </c:extLst>
        </c:ser>
        <c:ser>
          <c:idx val="1"/>
          <c:order val="1"/>
          <c:tx>
            <c:strRef>
              <c:f>List1!$C$1</c:f>
              <c:strCache>
                <c:ptCount val="1"/>
                <c:pt idx="0">
                  <c:v>Nizi 2</c:v>
                </c:pt>
              </c:strCache>
            </c:strRef>
          </c:tx>
          <c:spPr>
            <a:solidFill>
              <a:schemeClr val="accent5"/>
            </a:solidFill>
            <a:ln>
              <a:noFill/>
            </a:ln>
            <a:effectLst/>
          </c:spPr>
          <c:invertIfNegative val="0"/>
          <c:cat>
            <c:strRef>
              <c:f>List1!$A$2:$A$5</c:f>
              <c:strCache>
                <c:ptCount val="2"/>
                <c:pt idx="0">
                  <c:v>YES</c:v>
                </c:pt>
                <c:pt idx="1">
                  <c:v>NO</c:v>
                </c:pt>
              </c:strCache>
            </c:strRef>
          </c:cat>
          <c:val>
            <c:numRef>
              <c:f>List1!$C$2:$C$5</c:f>
              <c:numCache>
                <c:formatCode>General</c:formatCode>
                <c:ptCount val="2"/>
              </c:numCache>
            </c:numRef>
          </c:val>
          <c:extLst>
            <c:ext xmlns:c16="http://schemas.microsoft.com/office/drawing/2014/chart" uri="{C3380CC4-5D6E-409C-BE32-E72D297353CC}">
              <c16:uniqueId val="{00000005-07D4-4B67-B534-FB35C7E511D4}"/>
            </c:ext>
          </c:extLst>
        </c:ser>
        <c:dLbls>
          <c:showLegendKey val="0"/>
          <c:showVal val="0"/>
          <c:showCatName val="0"/>
          <c:showSerName val="0"/>
          <c:showPercent val="0"/>
          <c:showBubbleSize val="0"/>
        </c:dLbls>
        <c:gapWidth val="219"/>
        <c:overlap val="-27"/>
        <c:axId val="272297952"/>
        <c:axId val="272300576"/>
        <c:extLst>
          <c:ext xmlns:c15="http://schemas.microsoft.com/office/drawing/2012/chart" uri="{02D57815-91ED-43cb-92C2-25804820EDAC}">
            <c15:filteredBarSeries>
              <c15:ser>
                <c:idx val="2"/>
                <c:order val="2"/>
                <c:tx>
                  <c:strRef>
                    <c:extLst>
                      <c:ext uri="{02D57815-91ED-43cb-92C2-25804820EDAC}">
                        <c15:formulaRef>
                          <c15:sqref>List1!$D$1</c15:sqref>
                        </c15:formulaRef>
                      </c:ext>
                    </c:extLst>
                    <c:strCache>
                      <c:ptCount val="1"/>
                      <c:pt idx="0">
                        <c:v>Nizi 3</c:v>
                      </c:pt>
                    </c:strCache>
                  </c:strRef>
                </c:tx>
                <c:spPr>
                  <a:solidFill>
                    <a:schemeClr val="accent4"/>
                  </a:solidFill>
                  <a:ln>
                    <a:noFill/>
                  </a:ln>
                  <a:effectLst/>
                </c:spPr>
                <c:invertIfNegative val="0"/>
                <c:cat>
                  <c:strRef>
                    <c:extLst>
                      <c:ext uri="{02D57815-91ED-43cb-92C2-25804820EDAC}">
                        <c15:formulaRef>
                          <c15:sqref>List1!$A$2:$A$5</c15:sqref>
                        </c15:formulaRef>
                      </c:ext>
                    </c:extLst>
                    <c:strCache>
                      <c:ptCount val="2"/>
                      <c:pt idx="0">
                        <c:v>YES</c:v>
                      </c:pt>
                      <c:pt idx="1">
                        <c:v>NO</c:v>
                      </c:pt>
                    </c:strCache>
                  </c:strRef>
                </c:cat>
                <c:val>
                  <c:numRef>
                    <c:extLst>
                      <c:ext uri="{02D57815-91ED-43cb-92C2-25804820EDAC}">
                        <c15:formulaRef>
                          <c15:sqref>List1!$D$2:$D$5</c15:sqref>
                        </c15:formulaRef>
                      </c:ext>
                    </c:extLst>
                    <c:numCache>
                      <c:formatCode>General</c:formatCode>
                      <c:ptCount val="2"/>
                    </c:numCache>
                  </c:numRef>
                </c:val>
                <c:extLst>
                  <c:ext xmlns:c16="http://schemas.microsoft.com/office/drawing/2014/chart" uri="{C3380CC4-5D6E-409C-BE32-E72D297353CC}">
                    <c16:uniqueId val="{00000006-07D4-4B67-B534-FB35C7E511D4}"/>
                  </c:ext>
                </c:extLst>
              </c15:ser>
            </c15:filteredBarSeries>
          </c:ext>
        </c:extLst>
      </c:barChart>
      <c:catAx>
        <c:axId val="27229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l-SI"/>
          </a:p>
        </c:txPr>
        <c:crossAx val="272300576"/>
        <c:crosses val="autoZero"/>
        <c:auto val="1"/>
        <c:lblAlgn val="ctr"/>
        <c:lblOffset val="100"/>
        <c:noMultiLvlLbl val="0"/>
      </c:catAx>
      <c:valAx>
        <c:axId val="27230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l-SI"/>
          </a:p>
        </c:txPr>
        <c:crossAx val="272297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sl-SI" sz="1800" b="1">
                <a:solidFill>
                  <a:srgbClr val="92D050"/>
                </a:solidFill>
              </a:rPr>
              <a:t>Do you use FA in your lessons?</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pieChart>
        <c:varyColors val="1"/>
        <c:ser>
          <c:idx val="0"/>
          <c:order val="0"/>
          <c:tx>
            <c:strRef>
              <c:f>List1!$B$1</c:f>
              <c:strCache>
                <c:ptCount val="1"/>
                <c:pt idx="0">
                  <c:v>Prodaja</c:v>
                </c:pt>
              </c:strCache>
            </c:strRef>
          </c:tx>
          <c:spPr>
            <a:solidFill>
              <a:srgbClr val="FFC000"/>
            </a:solidFill>
          </c:spPr>
          <c:dPt>
            <c:idx val="0"/>
            <c:bubble3D val="0"/>
            <c:spPr>
              <a:solidFill>
                <a:srgbClr val="92D050"/>
              </a:solidFill>
              <a:ln w="19050">
                <a:solidFill>
                  <a:schemeClr val="lt1"/>
                </a:solidFill>
              </a:ln>
              <a:effectLst/>
            </c:spPr>
            <c:extLst>
              <c:ext xmlns:c16="http://schemas.microsoft.com/office/drawing/2014/chart" uri="{C3380CC4-5D6E-409C-BE32-E72D297353CC}">
                <c16:uniqueId val="{00000001-BCCE-417B-9429-4AF90E414276}"/>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BCCE-417B-9429-4AF90E414276}"/>
              </c:ext>
            </c:extLst>
          </c:dPt>
          <c:cat>
            <c:strRef>
              <c:f>List1!$A$2:$A$5</c:f>
              <c:strCache>
                <c:ptCount val="2"/>
                <c:pt idx="0">
                  <c:v>YES</c:v>
                </c:pt>
                <c:pt idx="1">
                  <c:v>NO</c:v>
                </c:pt>
              </c:strCache>
            </c:strRef>
          </c:cat>
          <c:val>
            <c:numRef>
              <c:f>List1!$B$2:$B$5</c:f>
              <c:numCache>
                <c:formatCode>General</c:formatCode>
                <c:ptCount val="2"/>
                <c:pt idx="0">
                  <c:v>24</c:v>
                </c:pt>
                <c:pt idx="1">
                  <c:v>7</c:v>
                </c:pt>
              </c:numCache>
            </c:numRef>
          </c:val>
          <c:extLst>
            <c:ext xmlns:c16="http://schemas.microsoft.com/office/drawing/2014/chart" uri="{C3380CC4-5D6E-409C-BE32-E72D297353CC}">
              <c16:uniqueId val="{00000004-BCCE-417B-9429-4AF90E41427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b="1">
                <a:solidFill>
                  <a:schemeClr val="accent2">
                    <a:lumMod val="75000"/>
                  </a:schemeClr>
                </a:solidFill>
              </a:rPr>
              <a:t>How often do you use elements of FA?</a:t>
            </a:r>
          </a:p>
        </c:rich>
      </c:tx>
      <c:layout>
        <c:manualLayout>
          <c:xMode val="edge"/>
          <c:yMode val="edge"/>
          <c:x val="0.21031240886555852"/>
          <c:y val="2.380952380952380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bar"/>
        <c:grouping val="clustered"/>
        <c:varyColors val="0"/>
        <c:ser>
          <c:idx val="0"/>
          <c:order val="0"/>
          <c:tx>
            <c:strRef>
              <c:f>List1!$B$1</c:f>
              <c:strCache>
                <c:ptCount val="1"/>
                <c:pt idx="0">
                  <c:v>always</c:v>
                </c:pt>
              </c:strCache>
            </c:strRef>
          </c:tx>
          <c:spPr>
            <a:solidFill>
              <a:schemeClr val="accent1"/>
            </a:solidFill>
            <a:ln>
              <a:noFill/>
            </a:ln>
            <a:effectLst/>
          </c:spPr>
          <c:invertIfNegative val="0"/>
          <c:cat>
            <c:strRef>
              <c:f>List1!$A$2:$A$11</c:f>
              <c:strCache>
                <c:ptCount val="10"/>
                <c:pt idx="0">
                  <c:v>establishing prior knowledge</c:v>
                </c:pt>
                <c:pt idx="1">
                  <c:v>explaining  purposes of learning</c:v>
                </c:pt>
                <c:pt idx="2">
                  <c:v>developing performance criteria</c:v>
                </c:pt>
                <c:pt idx="3">
                  <c:v>planning the learning process with pupils</c:v>
                </c:pt>
                <c:pt idx="4">
                  <c:v>planning strategies for achieving learning goals</c:v>
                </c:pt>
                <c:pt idx="5">
                  <c:v>collecting evidence </c:v>
                </c:pt>
                <c:pt idx="6">
                  <c:v>encouraging  use of questions as learning support</c:v>
                </c:pt>
                <c:pt idx="7">
                  <c:v>quality feedback</c:v>
                </c:pt>
                <c:pt idx="8">
                  <c:v>encouraging self-evaluation</c:v>
                </c:pt>
                <c:pt idx="9">
                  <c:v>offering opportunities for improvement</c:v>
                </c:pt>
              </c:strCache>
            </c:strRef>
          </c:cat>
          <c:val>
            <c:numRef>
              <c:f>List1!$B$2:$B$11</c:f>
              <c:numCache>
                <c:formatCode>General</c:formatCode>
                <c:ptCount val="10"/>
                <c:pt idx="0">
                  <c:v>11</c:v>
                </c:pt>
                <c:pt idx="1">
                  <c:v>8</c:v>
                </c:pt>
                <c:pt idx="2">
                  <c:v>2</c:v>
                </c:pt>
                <c:pt idx="3">
                  <c:v>3</c:v>
                </c:pt>
                <c:pt idx="4">
                  <c:v>4</c:v>
                </c:pt>
                <c:pt idx="5">
                  <c:v>5</c:v>
                </c:pt>
                <c:pt idx="6">
                  <c:v>10</c:v>
                </c:pt>
                <c:pt idx="7">
                  <c:v>9</c:v>
                </c:pt>
                <c:pt idx="8">
                  <c:v>5</c:v>
                </c:pt>
                <c:pt idx="9">
                  <c:v>10</c:v>
                </c:pt>
              </c:numCache>
            </c:numRef>
          </c:val>
          <c:extLst>
            <c:ext xmlns:c16="http://schemas.microsoft.com/office/drawing/2014/chart" uri="{C3380CC4-5D6E-409C-BE32-E72D297353CC}">
              <c16:uniqueId val="{00000000-AD61-4C66-8D52-C3330155B5E8}"/>
            </c:ext>
          </c:extLst>
        </c:ser>
        <c:ser>
          <c:idx val="1"/>
          <c:order val="1"/>
          <c:tx>
            <c:strRef>
              <c:f>List1!$C$1</c:f>
              <c:strCache>
                <c:ptCount val="1"/>
                <c:pt idx="0">
                  <c:v>often</c:v>
                </c:pt>
              </c:strCache>
            </c:strRef>
          </c:tx>
          <c:spPr>
            <a:solidFill>
              <a:schemeClr val="accent2"/>
            </a:solidFill>
            <a:ln>
              <a:noFill/>
            </a:ln>
            <a:effectLst/>
          </c:spPr>
          <c:invertIfNegative val="0"/>
          <c:cat>
            <c:strRef>
              <c:f>List1!$A$2:$A$11</c:f>
              <c:strCache>
                <c:ptCount val="10"/>
                <c:pt idx="0">
                  <c:v>establishing prior knowledge</c:v>
                </c:pt>
                <c:pt idx="1">
                  <c:v>explaining  purposes of learning</c:v>
                </c:pt>
                <c:pt idx="2">
                  <c:v>developing performance criteria</c:v>
                </c:pt>
                <c:pt idx="3">
                  <c:v>planning the learning process with pupils</c:v>
                </c:pt>
                <c:pt idx="4">
                  <c:v>planning strategies for achieving learning goals</c:v>
                </c:pt>
                <c:pt idx="5">
                  <c:v>collecting evidence </c:v>
                </c:pt>
                <c:pt idx="6">
                  <c:v>encouraging  use of questions as learning support</c:v>
                </c:pt>
                <c:pt idx="7">
                  <c:v>quality feedback</c:v>
                </c:pt>
                <c:pt idx="8">
                  <c:v>encouraging self-evaluation</c:v>
                </c:pt>
                <c:pt idx="9">
                  <c:v>offering opportunities for improvement</c:v>
                </c:pt>
              </c:strCache>
            </c:strRef>
          </c:cat>
          <c:val>
            <c:numRef>
              <c:f>List1!$C$2:$C$11</c:f>
              <c:numCache>
                <c:formatCode>General</c:formatCode>
                <c:ptCount val="10"/>
                <c:pt idx="0">
                  <c:v>13</c:v>
                </c:pt>
                <c:pt idx="1">
                  <c:v>13</c:v>
                </c:pt>
                <c:pt idx="2">
                  <c:v>20</c:v>
                </c:pt>
                <c:pt idx="3">
                  <c:v>10</c:v>
                </c:pt>
                <c:pt idx="4">
                  <c:v>13</c:v>
                </c:pt>
                <c:pt idx="5">
                  <c:v>16</c:v>
                </c:pt>
                <c:pt idx="6">
                  <c:v>15</c:v>
                </c:pt>
                <c:pt idx="7">
                  <c:v>15</c:v>
                </c:pt>
                <c:pt idx="8">
                  <c:v>13</c:v>
                </c:pt>
                <c:pt idx="9">
                  <c:v>17</c:v>
                </c:pt>
              </c:numCache>
            </c:numRef>
          </c:val>
          <c:extLst>
            <c:ext xmlns:c16="http://schemas.microsoft.com/office/drawing/2014/chart" uri="{C3380CC4-5D6E-409C-BE32-E72D297353CC}">
              <c16:uniqueId val="{00000001-AD61-4C66-8D52-C3330155B5E8}"/>
            </c:ext>
          </c:extLst>
        </c:ser>
        <c:ser>
          <c:idx val="2"/>
          <c:order val="2"/>
          <c:tx>
            <c:strRef>
              <c:f>List1!$D$1</c:f>
              <c:strCache>
                <c:ptCount val="1"/>
                <c:pt idx="0">
                  <c:v>sometimes</c:v>
                </c:pt>
              </c:strCache>
            </c:strRef>
          </c:tx>
          <c:spPr>
            <a:solidFill>
              <a:schemeClr val="accent3"/>
            </a:solidFill>
            <a:ln>
              <a:noFill/>
            </a:ln>
            <a:effectLst/>
          </c:spPr>
          <c:invertIfNegative val="0"/>
          <c:cat>
            <c:strRef>
              <c:f>List1!$A$2:$A$11</c:f>
              <c:strCache>
                <c:ptCount val="10"/>
                <c:pt idx="0">
                  <c:v>establishing prior knowledge</c:v>
                </c:pt>
                <c:pt idx="1">
                  <c:v>explaining  purposes of learning</c:v>
                </c:pt>
                <c:pt idx="2">
                  <c:v>developing performance criteria</c:v>
                </c:pt>
                <c:pt idx="3">
                  <c:v>planning the learning process with pupils</c:v>
                </c:pt>
                <c:pt idx="4">
                  <c:v>planning strategies for achieving learning goals</c:v>
                </c:pt>
                <c:pt idx="5">
                  <c:v>collecting evidence </c:v>
                </c:pt>
                <c:pt idx="6">
                  <c:v>encouraging  use of questions as learning support</c:v>
                </c:pt>
                <c:pt idx="7">
                  <c:v>quality feedback</c:v>
                </c:pt>
                <c:pt idx="8">
                  <c:v>encouraging self-evaluation</c:v>
                </c:pt>
                <c:pt idx="9">
                  <c:v>offering opportunities for improvement</c:v>
                </c:pt>
              </c:strCache>
            </c:strRef>
          </c:cat>
          <c:val>
            <c:numRef>
              <c:f>List1!$D$2:$D$11</c:f>
              <c:numCache>
                <c:formatCode>General</c:formatCode>
                <c:ptCount val="10"/>
                <c:pt idx="0">
                  <c:v>7</c:v>
                </c:pt>
                <c:pt idx="1">
                  <c:v>9</c:v>
                </c:pt>
                <c:pt idx="2">
                  <c:v>7</c:v>
                </c:pt>
                <c:pt idx="3">
                  <c:v>17</c:v>
                </c:pt>
                <c:pt idx="4">
                  <c:v>11</c:v>
                </c:pt>
                <c:pt idx="5">
                  <c:v>8</c:v>
                </c:pt>
                <c:pt idx="6">
                  <c:v>5</c:v>
                </c:pt>
                <c:pt idx="7">
                  <c:v>7</c:v>
                </c:pt>
                <c:pt idx="8">
                  <c:v>12</c:v>
                </c:pt>
                <c:pt idx="9">
                  <c:v>4</c:v>
                </c:pt>
              </c:numCache>
            </c:numRef>
          </c:val>
          <c:extLst>
            <c:ext xmlns:c16="http://schemas.microsoft.com/office/drawing/2014/chart" uri="{C3380CC4-5D6E-409C-BE32-E72D297353CC}">
              <c16:uniqueId val="{00000002-AD61-4C66-8D52-C3330155B5E8}"/>
            </c:ext>
          </c:extLst>
        </c:ser>
        <c:ser>
          <c:idx val="3"/>
          <c:order val="3"/>
          <c:tx>
            <c:strRef>
              <c:f>List1!$E$1</c:f>
              <c:strCache>
                <c:ptCount val="1"/>
                <c:pt idx="0">
                  <c:v>never</c:v>
                </c:pt>
              </c:strCache>
            </c:strRef>
          </c:tx>
          <c:spPr>
            <a:solidFill>
              <a:schemeClr val="accent4"/>
            </a:solidFill>
            <a:ln>
              <a:noFill/>
            </a:ln>
            <a:effectLst/>
          </c:spPr>
          <c:invertIfNegative val="0"/>
          <c:cat>
            <c:strRef>
              <c:f>List1!$A$2:$A$11</c:f>
              <c:strCache>
                <c:ptCount val="10"/>
                <c:pt idx="0">
                  <c:v>establishing prior knowledge</c:v>
                </c:pt>
                <c:pt idx="1">
                  <c:v>explaining  purposes of learning</c:v>
                </c:pt>
                <c:pt idx="2">
                  <c:v>developing performance criteria</c:v>
                </c:pt>
                <c:pt idx="3">
                  <c:v>planning the learning process with pupils</c:v>
                </c:pt>
                <c:pt idx="4">
                  <c:v>planning strategies for achieving learning goals</c:v>
                </c:pt>
                <c:pt idx="5">
                  <c:v>collecting evidence </c:v>
                </c:pt>
                <c:pt idx="6">
                  <c:v>encouraging  use of questions as learning support</c:v>
                </c:pt>
                <c:pt idx="7">
                  <c:v>quality feedback</c:v>
                </c:pt>
                <c:pt idx="8">
                  <c:v>encouraging self-evaluation</c:v>
                </c:pt>
                <c:pt idx="9">
                  <c:v>offering opportunities for improvement</c:v>
                </c:pt>
              </c:strCache>
            </c:strRef>
          </c:cat>
          <c:val>
            <c:numRef>
              <c:f>List1!$E$2:$E$11</c:f>
              <c:numCache>
                <c:formatCode>General</c:formatCode>
                <c:ptCount val="10"/>
                <c:pt idx="0">
                  <c:v>0</c:v>
                </c:pt>
                <c:pt idx="1">
                  <c:v>0</c:v>
                </c:pt>
                <c:pt idx="2">
                  <c:v>2</c:v>
                </c:pt>
                <c:pt idx="3">
                  <c:v>1</c:v>
                </c:pt>
                <c:pt idx="4">
                  <c:v>1</c:v>
                </c:pt>
                <c:pt idx="5">
                  <c:v>2</c:v>
                </c:pt>
                <c:pt idx="6">
                  <c:v>0</c:v>
                </c:pt>
                <c:pt idx="7">
                  <c:v>0</c:v>
                </c:pt>
                <c:pt idx="8">
                  <c:v>1</c:v>
                </c:pt>
                <c:pt idx="9">
                  <c:v>0</c:v>
                </c:pt>
              </c:numCache>
            </c:numRef>
          </c:val>
          <c:extLst>
            <c:ext xmlns:c16="http://schemas.microsoft.com/office/drawing/2014/chart" uri="{C3380CC4-5D6E-409C-BE32-E72D297353CC}">
              <c16:uniqueId val="{00000003-AD61-4C66-8D52-C3330155B5E8}"/>
            </c:ext>
          </c:extLst>
        </c:ser>
        <c:dLbls>
          <c:showLegendKey val="0"/>
          <c:showVal val="0"/>
          <c:showCatName val="0"/>
          <c:showSerName val="0"/>
          <c:showPercent val="0"/>
          <c:showBubbleSize val="0"/>
        </c:dLbls>
        <c:gapWidth val="182"/>
        <c:axId val="267033568"/>
        <c:axId val="267035864"/>
      </c:barChart>
      <c:catAx>
        <c:axId val="267033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l-SI"/>
          </a:p>
        </c:txPr>
        <c:crossAx val="267035864"/>
        <c:crosses val="autoZero"/>
        <c:auto val="1"/>
        <c:lblAlgn val="ctr"/>
        <c:lblOffset val="100"/>
        <c:noMultiLvlLbl val="0"/>
      </c:catAx>
      <c:valAx>
        <c:axId val="267035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l-SI"/>
          </a:p>
        </c:txPr>
        <c:crossAx val="2670335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sl-SI" sz="2000" b="1">
                <a:solidFill>
                  <a:schemeClr val="accent1">
                    <a:lumMod val="75000"/>
                  </a:schemeClr>
                </a:solidFill>
              </a:rPr>
              <a:t>Do you participate actively in your lessons?</a:t>
            </a:r>
          </a:p>
        </c:rich>
      </c:tx>
      <c:layout>
        <c:manualLayout>
          <c:xMode val="edge"/>
          <c:yMode val="edge"/>
          <c:x val="0.16581018518518517"/>
          <c:y val="2.777777777777777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0"/>
          <c:order val="0"/>
          <c:tx>
            <c:strRef>
              <c:f>List1!$B$1</c:f>
              <c:strCache>
                <c:ptCount val="1"/>
                <c:pt idx="0">
                  <c:v>Nizi 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9068-4053-A0F6-94BE216CC35A}"/>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9068-4053-A0F6-94BE216CC35A}"/>
              </c:ext>
            </c:extLst>
          </c:dPt>
          <c:dPt>
            <c:idx val="2"/>
            <c:invertIfNegative val="0"/>
            <c:bubble3D val="0"/>
            <c:spPr>
              <a:solidFill>
                <a:srgbClr val="FFC000"/>
              </a:solidFill>
              <a:ln>
                <a:noFill/>
              </a:ln>
              <a:effectLst/>
            </c:spPr>
            <c:extLst>
              <c:ext xmlns:c16="http://schemas.microsoft.com/office/drawing/2014/chart" uri="{C3380CC4-5D6E-409C-BE32-E72D297353CC}">
                <c16:uniqueId val="{00000005-9068-4053-A0F6-94BE216CC35A}"/>
              </c:ext>
            </c:extLst>
          </c:dPt>
          <c:dPt>
            <c:idx val="3"/>
            <c:invertIfNegative val="0"/>
            <c:bubble3D val="0"/>
            <c:spPr>
              <a:solidFill>
                <a:srgbClr val="FF0000"/>
              </a:solidFill>
              <a:ln>
                <a:noFill/>
              </a:ln>
              <a:effectLst/>
            </c:spPr>
            <c:extLst>
              <c:ext xmlns:c16="http://schemas.microsoft.com/office/drawing/2014/chart" uri="{C3380CC4-5D6E-409C-BE32-E72D297353CC}">
                <c16:uniqueId val="{00000007-9068-4053-A0F6-94BE216CC35A}"/>
              </c:ext>
            </c:extLst>
          </c:dPt>
          <c:cat>
            <c:strRef>
              <c:f>List1!$A$2:$A$5</c:f>
              <c:strCache>
                <c:ptCount val="4"/>
                <c:pt idx="0">
                  <c:v>Always</c:v>
                </c:pt>
                <c:pt idx="1">
                  <c:v>Often</c:v>
                </c:pt>
                <c:pt idx="2">
                  <c:v>Sometimes</c:v>
                </c:pt>
                <c:pt idx="3">
                  <c:v>Never</c:v>
                </c:pt>
              </c:strCache>
            </c:strRef>
          </c:cat>
          <c:val>
            <c:numRef>
              <c:f>List1!$B$2:$B$5</c:f>
              <c:numCache>
                <c:formatCode>General</c:formatCode>
                <c:ptCount val="4"/>
                <c:pt idx="0">
                  <c:v>66</c:v>
                </c:pt>
                <c:pt idx="1">
                  <c:v>58</c:v>
                </c:pt>
                <c:pt idx="2">
                  <c:v>13</c:v>
                </c:pt>
                <c:pt idx="3">
                  <c:v>1</c:v>
                </c:pt>
              </c:numCache>
            </c:numRef>
          </c:val>
          <c:extLst>
            <c:ext xmlns:c16="http://schemas.microsoft.com/office/drawing/2014/chart" uri="{C3380CC4-5D6E-409C-BE32-E72D297353CC}">
              <c16:uniqueId val="{00000008-9068-4053-A0F6-94BE216CC35A}"/>
            </c:ext>
          </c:extLst>
        </c:ser>
        <c:ser>
          <c:idx val="1"/>
          <c:order val="1"/>
          <c:tx>
            <c:strRef>
              <c:f>List1!$C$1</c:f>
              <c:strCache>
                <c:ptCount val="1"/>
                <c:pt idx="0">
                  <c:v>Nizi 2</c:v>
                </c:pt>
              </c:strCache>
            </c:strRef>
          </c:tx>
          <c:spPr>
            <a:solidFill>
              <a:schemeClr val="accent2"/>
            </a:solidFill>
            <a:ln>
              <a:noFill/>
            </a:ln>
            <a:effectLst/>
          </c:spPr>
          <c:invertIfNegative val="0"/>
          <c:cat>
            <c:strRef>
              <c:f>List1!$A$2:$A$5</c:f>
              <c:strCache>
                <c:ptCount val="4"/>
                <c:pt idx="0">
                  <c:v>Always</c:v>
                </c:pt>
                <c:pt idx="1">
                  <c:v>Often</c:v>
                </c:pt>
                <c:pt idx="2">
                  <c:v>Sometimes</c:v>
                </c:pt>
                <c:pt idx="3">
                  <c:v>Never</c:v>
                </c:pt>
              </c:strCache>
            </c:strRef>
          </c:cat>
          <c:val>
            <c:numRef>
              <c:f>List1!$C$2:$C$5</c:f>
              <c:numCache>
                <c:formatCode>General</c:formatCode>
                <c:ptCount val="4"/>
              </c:numCache>
            </c:numRef>
          </c:val>
          <c:extLst>
            <c:ext xmlns:c16="http://schemas.microsoft.com/office/drawing/2014/chart" uri="{C3380CC4-5D6E-409C-BE32-E72D297353CC}">
              <c16:uniqueId val="{00000009-9068-4053-A0F6-94BE216CC35A}"/>
            </c:ext>
          </c:extLst>
        </c:ser>
        <c:ser>
          <c:idx val="2"/>
          <c:order val="2"/>
          <c:tx>
            <c:strRef>
              <c:f>List1!$D$1</c:f>
              <c:strCache>
                <c:ptCount val="1"/>
                <c:pt idx="0">
                  <c:v>Nizi 3</c:v>
                </c:pt>
              </c:strCache>
            </c:strRef>
          </c:tx>
          <c:spPr>
            <a:solidFill>
              <a:schemeClr val="accent3"/>
            </a:solidFill>
            <a:ln>
              <a:noFill/>
            </a:ln>
            <a:effectLst/>
          </c:spPr>
          <c:invertIfNegative val="0"/>
          <c:cat>
            <c:strRef>
              <c:f>List1!$A$2:$A$5</c:f>
              <c:strCache>
                <c:ptCount val="4"/>
                <c:pt idx="0">
                  <c:v>Always</c:v>
                </c:pt>
                <c:pt idx="1">
                  <c:v>Often</c:v>
                </c:pt>
                <c:pt idx="2">
                  <c:v>Sometimes</c:v>
                </c:pt>
                <c:pt idx="3">
                  <c:v>Never</c:v>
                </c:pt>
              </c:strCache>
            </c:strRef>
          </c:cat>
          <c:val>
            <c:numRef>
              <c:f>List1!$D$2:$D$5</c:f>
              <c:numCache>
                <c:formatCode>General</c:formatCode>
                <c:ptCount val="4"/>
              </c:numCache>
            </c:numRef>
          </c:val>
          <c:extLst>
            <c:ext xmlns:c16="http://schemas.microsoft.com/office/drawing/2014/chart" uri="{C3380CC4-5D6E-409C-BE32-E72D297353CC}">
              <c16:uniqueId val="{0000000A-9068-4053-A0F6-94BE216CC35A}"/>
            </c:ext>
          </c:extLst>
        </c:ser>
        <c:dLbls>
          <c:showLegendKey val="0"/>
          <c:showVal val="0"/>
          <c:showCatName val="0"/>
          <c:showSerName val="0"/>
          <c:showPercent val="0"/>
          <c:showBubbleSize val="0"/>
        </c:dLbls>
        <c:gapWidth val="219"/>
        <c:overlap val="-27"/>
        <c:axId val="381975616"/>
        <c:axId val="381976928"/>
      </c:barChart>
      <c:catAx>
        <c:axId val="38197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l-SI"/>
          </a:p>
        </c:txPr>
        <c:crossAx val="381976928"/>
        <c:crosses val="autoZero"/>
        <c:auto val="1"/>
        <c:lblAlgn val="ctr"/>
        <c:lblOffset val="100"/>
        <c:noMultiLvlLbl val="0"/>
      </c:catAx>
      <c:valAx>
        <c:axId val="381976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l-SI"/>
          </a:p>
        </c:txPr>
        <c:crossAx val="381975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sl-SI" sz="2000" b="1" dirty="0" smtClean="0">
                <a:solidFill>
                  <a:schemeClr val="accent2">
                    <a:lumMod val="75000"/>
                  </a:schemeClr>
                </a:solidFill>
              </a:rPr>
              <a:t>Do </a:t>
            </a:r>
            <a:r>
              <a:rPr lang="sl-SI" sz="2000" b="1" dirty="0" err="1" smtClean="0">
                <a:solidFill>
                  <a:schemeClr val="accent2">
                    <a:lumMod val="75000"/>
                  </a:schemeClr>
                </a:solidFill>
              </a:rPr>
              <a:t>teachers</a:t>
            </a:r>
            <a:r>
              <a:rPr lang="sl-SI" sz="2000" b="1" dirty="0" smtClean="0">
                <a:solidFill>
                  <a:schemeClr val="accent2">
                    <a:lumMod val="75000"/>
                  </a:schemeClr>
                </a:solidFill>
              </a:rPr>
              <a:t> </a:t>
            </a:r>
            <a:r>
              <a:rPr lang="sl-SI" sz="2000" b="1" dirty="0" err="1" smtClean="0">
                <a:solidFill>
                  <a:schemeClr val="accent2">
                    <a:lumMod val="75000"/>
                  </a:schemeClr>
                </a:solidFill>
              </a:rPr>
              <a:t>involve</a:t>
            </a:r>
            <a:r>
              <a:rPr lang="sl-SI" sz="2000" b="1" dirty="0" smtClean="0">
                <a:solidFill>
                  <a:schemeClr val="accent2">
                    <a:lumMod val="75000"/>
                  </a:schemeClr>
                </a:solidFill>
              </a:rPr>
              <a:t> </a:t>
            </a:r>
            <a:r>
              <a:rPr lang="sl-SI" sz="2000" b="1" dirty="0" err="1" smtClean="0">
                <a:solidFill>
                  <a:schemeClr val="accent2">
                    <a:lumMod val="75000"/>
                  </a:schemeClr>
                </a:solidFill>
              </a:rPr>
              <a:t>the</a:t>
            </a:r>
            <a:r>
              <a:rPr lang="sl-SI" sz="2000" b="1" dirty="0" smtClean="0">
                <a:solidFill>
                  <a:schemeClr val="accent2">
                    <a:lumMod val="75000"/>
                  </a:schemeClr>
                </a:solidFill>
              </a:rPr>
              <a:t> </a:t>
            </a:r>
            <a:r>
              <a:rPr lang="sl-SI" sz="2000" b="1" dirty="0" err="1" smtClean="0">
                <a:solidFill>
                  <a:schemeClr val="accent2">
                    <a:lumMod val="75000"/>
                  </a:schemeClr>
                </a:solidFill>
              </a:rPr>
              <a:t>following</a:t>
            </a:r>
            <a:r>
              <a:rPr lang="sl-SI" sz="2000" b="1" dirty="0" smtClean="0">
                <a:solidFill>
                  <a:schemeClr val="accent2">
                    <a:lumMod val="75000"/>
                  </a:schemeClr>
                </a:solidFill>
              </a:rPr>
              <a:t> </a:t>
            </a:r>
            <a:r>
              <a:rPr lang="sl-SI" sz="2000" b="1" dirty="0" err="1" smtClean="0">
                <a:solidFill>
                  <a:schemeClr val="accent2">
                    <a:lumMod val="75000"/>
                  </a:schemeClr>
                </a:solidFill>
              </a:rPr>
              <a:t>elements</a:t>
            </a:r>
            <a:r>
              <a:rPr lang="sl-SI" sz="2000" b="1" dirty="0" smtClean="0">
                <a:solidFill>
                  <a:schemeClr val="accent2">
                    <a:lumMod val="75000"/>
                  </a:schemeClr>
                </a:solidFill>
              </a:rPr>
              <a:t> in </a:t>
            </a:r>
            <a:r>
              <a:rPr lang="sl-SI" sz="2000" b="1" dirty="0" err="1" smtClean="0">
                <a:solidFill>
                  <a:schemeClr val="accent2">
                    <a:lumMod val="75000"/>
                  </a:schemeClr>
                </a:solidFill>
              </a:rPr>
              <a:t>their</a:t>
            </a:r>
            <a:r>
              <a:rPr lang="sl-SI" sz="2000" b="1" dirty="0" smtClean="0">
                <a:solidFill>
                  <a:schemeClr val="accent2">
                    <a:lumMod val="75000"/>
                  </a:schemeClr>
                </a:solidFill>
              </a:rPr>
              <a:t> </a:t>
            </a:r>
            <a:r>
              <a:rPr lang="sl-SI" sz="2000" b="1" dirty="0" err="1" smtClean="0">
                <a:solidFill>
                  <a:schemeClr val="accent2">
                    <a:lumMod val="75000"/>
                  </a:schemeClr>
                </a:solidFill>
              </a:rPr>
              <a:t>lessons</a:t>
            </a:r>
            <a:r>
              <a:rPr lang="sl-SI" sz="2000" b="1" dirty="0" smtClean="0">
                <a:solidFill>
                  <a:schemeClr val="accent2">
                    <a:lumMod val="75000"/>
                  </a:schemeClr>
                </a:solidFill>
              </a:rPr>
              <a:t>?</a:t>
            </a:r>
            <a:endParaRPr lang="sl-SI" sz="2000" b="1" dirty="0">
              <a:solidFill>
                <a:schemeClr val="accent2">
                  <a:lumMod val="75000"/>
                </a:schemeClr>
              </a:solidFill>
            </a:endParaRP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bar"/>
        <c:grouping val="clustered"/>
        <c:varyColors val="0"/>
        <c:ser>
          <c:idx val="0"/>
          <c:order val="0"/>
          <c:tx>
            <c:strRef>
              <c:f>List1!$B$1</c:f>
              <c:strCache>
                <c:ptCount val="1"/>
                <c:pt idx="0">
                  <c:v>Regularly</c:v>
                </c:pt>
              </c:strCache>
            </c:strRef>
          </c:tx>
          <c:spPr>
            <a:solidFill>
              <a:schemeClr val="accent1"/>
            </a:solidFill>
            <a:ln>
              <a:noFill/>
            </a:ln>
            <a:effectLst/>
          </c:spPr>
          <c:invertIfNegative val="0"/>
          <c:cat>
            <c:strRef>
              <c:f>List1!$A$2:$A$8</c:f>
              <c:strCache>
                <c:ptCount val="7"/>
                <c:pt idx="0">
                  <c:v>Checking prior knowledge</c:v>
                </c:pt>
                <c:pt idx="1">
                  <c:v>Explaining learning purposes</c:v>
                </c:pt>
                <c:pt idx="2">
                  <c:v>Co-developing of criteria</c:v>
                </c:pt>
                <c:pt idx="3">
                  <c:v>Quality feedback</c:v>
                </c:pt>
                <c:pt idx="4">
                  <c:v>Offering opportunities for improvement</c:v>
                </c:pt>
                <c:pt idx="5">
                  <c:v>Encouraging questionsas learning support</c:v>
                </c:pt>
                <c:pt idx="6">
                  <c:v>Encouraging self-evaluation</c:v>
                </c:pt>
              </c:strCache>
            </c:strRef>
          </c:cat>
          <c:val>
            <c:numRef>
              <c:f>List1!$B$2:$B$8</c:f>
              <c:numCache>
                <c:formatCode>General</c:formatCode>
                <c:ptCount val="7"/>
                <c:pt idx="0">
                  <c:v>25</c:v>
                </c:pt>
                <c:pt idx="1">
                  <c:v>27</c:v>
                </c:pt>
                <c:pt idx="2">
                  <c:v>44</c:v>
                </c:pt>
                <c:pt idx="3">
                  <c:v>50</c:v>
                </c:pt>
                <c:pt idx="4">
                  <c:v>46</c:v>
                </c:pt>
                <c:pt idx="5">
                  <c:v>85</c:v>
                </c:pt>
                <c:pt idx="6">
                  <c:v>51</c:v>
                </c:pt>
              </c:numCache>
            </c:numRef>
          </c:val>
          <c:extLst>
            <c:ext xmlns:c16="http://schemas.microsoft.com/office/drawing/2014/chart" uri="{C3380CC4-5D6E-409C-BE32-E72D297353CC}">
              <c16:uniqueId val="{00000000-1216-4864-B071-967A5A84135B}"/>
            </c:ext>
          </c:extLst>
        </c:ser>
        <c:ser>
          <c:idx val="1"/>
          <c:order val="1"/>
          <c:tx>
            <c:strRef>
              <c:f>List1!$C$1</c:f>
              <c:strCache>
                <c:ptCount val="1"/>
                <c:pt idx="0">
                  <c:v>Sometimes</c:v>
                </c:pt>
              </c:strCache>
            </c:strRef>
          </c:tx>
          <c:spPr>
            <a:solidFill>
              <a:schemeClr val="accent2"/>
            </a:solidFill>
            <a:ln>
              <a:noFill/>
            </a:ln>
            <a:effectLst/>
          </c:spPr>
          <c:invertIfNegative val="0"/>
          <c:cat>
            <c:strRef>
              <c:f>List1!$A$2:$A$8</c:f>
              <c:strCache>
                <c:ptCount val="7"/>
                <c:pt idx="0">
                  <c:v>Checking prior knowledge</c:v>
                </c:pt>
                <c:pt idx="1">
                  <c:v>Explaining learning purposes</c:v>
                </c:pt>
                <c:pt idx="2">
                  <c:v>Co-developing of criteria</c:v>
                </c:pt>
                <c:pt idx="3">
                  <c:v>Quality feedback</c:v>
                </c:pt>
                <c:pt idx="4">
                  <c:v>Offering opportunities for improvement</c:v>
                </c:pt>
                <c:pt idx="5">
                  <c:v>Encouraging questionsas learning support</c:v>
                </c:pt>
                <c:pt idx="6">
                  <c:v>Encouraging self-evaluation</c:v>
                </c:pt>
              </c:strCache>
            </c:strRef>
          </c:cat>
          <c:val>
            <c:numRef>
              <c:f>List1!$C$2:$C$8</c:f>
              <c:numCache>
                <c:formatCode>General</c:formatCode>
                <c:ptCount val="7"/>
                <c:pt idx="0">
                  <c:v>99</c:v>
                </c:pt>
                <c:pt idx="1">
                  <c:v>86</c:v>
                </c:pt>
                <c:pt idx="2">
                  <c:v>65</c:v>
                </c:pt>
                <c:pt idx="3">
                  <c:v>77</c:v>
                </c:pt>
                <c:pt idx="4">
                  <c:v>77</c:v>
                </c:pt>
                <c:pt idx="5">
                  <c:v>43</c:v>
                </c:pt>
                <c:pt idx="6">
                  <c:v>71</c:v>
                </c:pt>
              </c:numCache>
            </c:numRef>
          </c:val>
          <c:extLst>
            <c:ext xmlns:c16="http://schemas.microsoft.com/office/drawing/2014/chart" uri="{C3380CC4-5D6E-409C-BE32-E72D297353CC}">
              <c16:uniqueId val="{00000001-1216-4864-B071-967A5A84135B}"/>
            </c:ext>
          </c:extLst>
        </c:ser>
        <c:ser>
          <c:idx val="2"/>
          <c:order val="2"/>
          <c:tx>
            <c:strRef>
              <c:f>List1!$D$1</c:f>
              <c:strCache>
                <c:ptCount val="1"/>
                <c:pt idx="0">
                  <c:v>Never</c:v>
                </c:pt>
              </c:strCache>
            </c:strRef>
          </c:tx>
          <c:spPr>
            <a:solidFill>
              <a:schemeClr val="accent3"/>
            </a:solidFill>
            <a:ln>
              <a:noFill/>
            </a:ln>
            <a:effectLst/>
          </c:spPr>
          <c:invertIfNegative val="0"/>
          <c:cat>
            <c:strRef>
              <c:f>List1!$A$2:$A$8</c:f>
              <c:strCache>
                <c:ptCount val="7"/>
                <c:pt idx="0">
                  <c:v>Checking prior knowledge</c:v>
                </c:pt>
                <c:pt idx="1">
                  <c:v>Explaining learning purposes</c:v>
                </c:pt>
                <c:pt idx="2">
                  <c:v>Co-developing of criteria</c:v>
                </c:pt>
                <c:pt idx="3">
                  <c:v>Quality feedback</c:v>
                </c:pt>
                <c:pt idx="4">
                  <c:v>Offering opportunities for improvement</c:v>
                </c:pt>
                <c:pt idx="5">
                  <c:v>Encouraging questionsas learning support</c:v>
                </c:pt>
                <c:pt idx="6">
                  <c:v>Encouraging self-evaluation</c:v>
                </c:pt>
              </c:strCache>
            </c:strRef>
          </c:cat>
          <c:val>
            <c:numRef>
              <c:f>List1!$D$2:$D$8</c:f>
              <c:numCache>
                <c:formatCode>General</c:formatCode>
                <c:ptCount val="7"/>
                <c:pt idx="0">
                  <c:v>9</c:v>
                </c:pt>
                <c:pt idx="1">
                  <c:v>20</c:v>
                </c:pt>
                <c:pt idx="2">
                  <c:v>29</c:v>
                </c:pt>
                <c:pt idx="3">
                  <c:v>5</c:v>
                </c:pt>
                <c:pt idx="4">
                  <c:v>8</c:v>
                </c:pt>
                <c:pt idx="5">
                  <c:v>5</c:v>
                </c:pt>
                <c:pt idx="6">
                  <c:v>11</c:v>
                </c:pt>
              </c:numCache>
            </c:numRef>
          </c:val>
          <c:extLst>
            <c:ext xmlns:c16="http://schemas.microsoft.com/office/drawing/2014/chart" uri="{C3380CC4-5D6E-409C-BE32-E72D297353CC}">
              <c16:uniqueId val="{00000002-1216-4864-B071-967A5A84135B}"/>
            </c:ext>
          </c:extLst>
        </c:ser>
        <c:dLbls>
          <c:showLegendKey val="0"/>
          <c:showVal val="0"/>
          <c:showCatName val="0"/>
          <c:showSerName val="0"/>
          <c:showPercent val="0"/>
          <c:showBubbleSize val="0"/>
        </c:dLbls>
        <c:gapWidth val="182"/>
        <c:axId val="434901944"/>
        <c:axId val="434908176"/>
      </c:barChart>
      <c:catAx>
        <c:axId val="434901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l-SI"/>
          </a:p>
        </c:txPr>
        <c:crossAx val="434908176"/>
        <c:crosses val="autoZero"/>
        <c:auto val="1"/>
        <c:lblAlgn val="ctr"/>
        <c:lblOffset val="100"/>
        <c:noMultiLvlLbl val="0"/>
      </c:catAx>
      <c:valAx>
        <c:axId val="434908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l-SI"/>
          </a:p>
        </c:txPr>
        <c:crossAx val="434901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sl-SI" smtClean="0"/>
              <a:t>Uredite slog naslova matrice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11/21/2020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sl-SI" smtClean="0"/>
              <a:t>Uredite slog naslova matrice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11/21/2020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11/21/2020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sl-SI" smtClean="0"/>
              <a:t>Uredite slog naslova matrice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8" name="Date Placeholder 7"/>
          <p:cNvSpPr>
            <a:spLocks noGrp="1"/>
          </p:cNvSpPr>
          <p:nvPr>
            <p:ph type="dt" sz="half" idx="10"/>
          </p:nvPr>
        </p:nvSpPr>
        <p:spPr/>
        <p:txBody>
          <a:bodyPr/>
          <a:lstStyle/>
          <a:p>
            <a:fld id="{FD0B8D63-E026-4E54-B301-C824E1BD14F3}" type="datetimeFigureOut">
              <a:rPr lang="en-US" dirty="0"/>
              <a:t>11/21/2020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11/21/2020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11/21/2020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7" name="Slika 6"/>
          <p:cNvPicPr>
            <a:picLocks noChangeAspect="1"/>
          </p:cNvPicPr>
          <p:nvPr/>
        </p:nvPicPr>
        <p:blipFill>
          <a:blip r:embed="rId3"/>
          <a:stretch>
            <a:fillRect/>
          </a:stretch>
        </p:blipFill>
        <p:spPr>
          <a:xfrm>
            <a:off x="1607736" y="1557495"/>
            <a:ext cx="8993276" cy="3778180"/>
          </a:xfrm>
          <a:prstGeom prst="rect">
            <a:avLst/>
          </a:prstGeom>
        </p:spPr>
      </p:pic>
      <p:pic>
        <p:nvPicPr>
          <p:cNvPr id="18" name="Slika 17"/>
          <p:cNvPicPr>
            <a:picLocks noChangeAspect="1"/>
          </p:cNvPicPr>
          <p:nvPr/>
        </p:nvPicPr>
        <p:blipFill>
          <a:blip r:embed="rId4"/>
          <a:stretch>
            <a:fillRect/>
          </a:stretch>
        </p:blipFill>
        <p:spPr>
          <a:xfrm>
            <a:off x="3633316" y="6352443"/>
            <a:ext cx="8382000" cy="342900"/>
          </a:xfrm>
          <a:prstGeom prst="rect">
            <a:avLst/>
          </a:prstGeom>
        </p:spPr>
      </p:pic>
    </p:spTree>
    <p:extLst>
      <p:ext uri="{BB962C8B-B14F-4D97-AF65-F5344CB8AC3E}">
        <p14:creationId xmlns:p14="http://schemas.microsoft.com/office/powerpoint/2010/main" val="32169469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Pravokotnik 1"/>
          <p:cNvSpPr/>
          <p:nvPr/>
        </p:nvSpPr>
        <p:spPr>
          <a:xfrm>
            <a:off x="653143" y="812973"/>
            <a:ext cx="4903595" cy="5355312"/>
          </a:xfrm>
          <a:prstGeom prst="rect">
            <a:avLst/>
          </a:prstGeom>
          <a:solidFill>
            <a:schemeClr val="accent4">
              <a:lumMod val="20000"/>
              <a:lumOff val="80000"/>
            </a:schemeClr>
          </a:solidFill>
        </p:spPr>
        <p:txBody>
          <a:bodyPr wrap="square">
            <a:spAutoFit/>
          </a:bodyPr>
          <a:lstStyle/>
          <a:p>
            <a:r>
              <a:rPr lang="en-GB" dirty="0">
                <a:latin typeface="Segoe Print" panose="02000600000000000000" pitchFamily="2" charset="0"/>
              </a:rPr>
              <a:t>improving learning with quality feedback instead of judgment in the form of an assessment, sustainable knowledge, involving pupils in the learning process (4x), raising awareness of the importance of knowledge, encouraging collaborative</a:t>
            </a:r>
            <a:r>
              <a:rPr lang="sl-SI" dirty="0">
                <a:latin typeface="Segoe Print" panose="02000600000000000000" pitchFamily="2" charset="0"/>
              </a:rPr>
              <a:t> </a:t>
            </a:r>
            <a:r>
              <a:rPr lang="en-GB" dirty="0">
                <a:latin typeface="Segoe Print" panose="02000600000000000000" pitchFamily="2" charset="0"/>
              </a:rPr>
              <a:t>learning, raising the feeling of success, encouraging self-initiative (2x), easier achievement of goals, easier progress monitoring (3x), empowerment of pupils and teachers, clarifying learning purpose, raising a sense of self-importance, quality lessons for satisfied pupil, introspection, encouraging thinking, transition from mere explanation to broader meaning of learning.</a:t>
            </a:r>
            <a:endParaRPr lang="sl-SI" dirty="0">
              <a:latin typeface="Segoe Print" panose="02000600000000000000" pitchFamily="2" charset="0"/>
            </a:endParaRPr>
          </a:p>
          <a:p>
            <a:endParaRPr lang="sl-SI" dirty="0">
              <a:latin typeface="Segoe Print" panose="02000600000000000000" pitchFamily="2" charset="0"/>
            </a:endParaRPr>
          </a:p>
        </p:txBody>
      </p:sp>
      <p:pic>
        <p:nvPicPr>
          <p:cNvPr id="3" name="Slika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169688" y="812973"/>
            <a:ext cx="5074417" cy="5355311"/>
          </a:xfrm>
          <a:prstGeom prst="rect">
            <a:avLst/>
          </a:prstGeom>
        </p:spPr>
      </p:pic>
    </p:spTree>
    <p:extLst>
      <p:ext uri="{BB962C8B-B14F-4D97-AF65-F5344CB8AC3E}">
        <p14:creationId xmlns:p14="http://schemas.microsoft.com/office/powerpoint/2010/main" val="1510304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a:blip r:embed="rId3">
            <a:extLst>
              <a:ext uri="{BEBA8EAE-BF5A-486C-A8C5-ECC9F3942E4B}">
                <a14:imgProps xmlns:a14="http://schemas.microsoft.com/office/drawing/2010/main">
                  <a14:imgLayer r:embed="rId4"/>
                </a14:imgProps>
              </a:ext>
            </a:extLst>
          </a:blip>
          <a:stretch>
            <a:fillRect/>
          </a:stretch>
        </p:blipFill>
        <p:spPr>
          <a:xfrm>
            <a:off x="3081580" y="4701119"/>
            <a:ext cx="5871500" cy="1422847"/>
          </a:xfrm>
          <a:prstGeom prst="rect">
            <a:avLst/>
          </a:prstGeom>
          <a:ln>
            <a:noFill/>
          </a:ln>
          <a:effectLst>
            <a:softEdge rad="112500"/>
          </a:effectLst>
        </p:spPr>
      </p:pic>
      <p:sp>
        <p:nvSpPr>
          <p:cNvPr id="2" name="Naslov 1"/>
          <p:cNvSpPr>
            <a:spLocks noGrp="1"/>
          </p:cNvSpPr>
          <p:nvPr>
            <p:ph type="title"/>
          </p:nvPr>
        </p:nvSpPr>
        <p:spPr>
          <a:xfrm>
            <a:off x="1066800" y="642594"/>
            <a:ext cx="10227546" cy="1371600"/>
          </a:xfrm>
          <a:solidFill>
            <a:schemeClr val="accent4">
              <a:lumMod val="20000"/>
              <a:lumOff val="80000"/>
            </a:schemeClr>
          </a:solidFill>
        </p:spPr>
        <p:txBody>
          <a:bodyPr>
            <a:normAutofit fontScale="90000"/>
          </a:bodyPr>
          <a:lstStyle/>
          <a:p>
            <a:r>
              <a:rPr lang="sl-SI" sz="3600" b="1" dirty="0" smtClean="0"/>
              <a:t/>
            </a:r>
            <a:br>
              <a:rPr lang="sl-SI" sz="3600" b="1" dirty="0" smtClean="0"/>
            </a:br>
            <a:r>
              <a:rPr lang="en-GB" sz="3600" b="1" dirty="0" smtClean="0">
                <a:solidFill>
                  <a:schemeClr val="accent2">
                    <a:lumMod val="75000"/>
                  </a:schemeClr>
                </a:solidFill>
                <a:latin typeface="Segoe Print" panose="02000600000000000000" pitchFamily="2" charset="0"/>
              </a:rPr>
              <a:t>What </a:t>
            </a:r>
            <a:r>
              <a:rPr lang="en-GB" sz="3600" b="1" dirty="0">
                <a:solidFill>
                  <a:schemeClr val="accent2">
                    <a:lumMod val="75000"/>
                  </a:schemeClr>
                </a:solidFill>
                <a:latin typeface="Segoe Print" panose="02000600000000000000" pitchFamily="2" charset="0"/>
              </a:rPr>
              <a:t>in your opinion contributes to a more active role of pupils and to them taking more responsibility for one’s own progress?</a:t>
            </a:r>
            <a:r>
              <a:rPr lang="sl-SI" dirty="0">
                <a:solidFill>
                  <a:schemeClr val="accent2">
                    <a:lumMod val="75000"/>
                  </a:schemeClr>
                </a:solidFill>
                <a:latin typeface="Segoe Print" panose="02000600000000000000" pitchFamily="2" charset="0"/>
              </a:rPr>
              <a:t/>
            </a:r>
            <a:br>
              <a:rPr lang="sl-SI" dirty="0">
                <a:solidFill>
                  <a:schemeClr val="accent2">
                    <a:lumMod val="75000"/>
                  </a:schemeClr>
                </a:solidFill>
                <a:latin typeface="Segoe Print" panose="02000600000000000000" pitchFamily="2" charset="0"/>
              </a:rPr>
            </a:br>
            <a:endParaRPr lang="sl-SI" sz="3600" dirty="0">
              <a:solidFill>
                <a:schemeClr val="accent2">
                  <a:lumMod val="75000"/>
                </a:schemeClr>
              </a:solidFill>
              <a:latin typeface="Segoe Print" panose="02000600000000000000" pitchFamily="2" charset="0"/>
            </a:endParaRPr>
          </a:p>
        </p:txBody>
      </p:sp>
      <p:sp>
        <p:nvSpPr>
          <p:cNvPr id="3" name="Označba mesta vsebine 2"/>
          <p:cNvSpPr>
            <a:spLocks noGrp="1"/>
          </p:cNvSpPr>
          <p:nvPr>
            <p:ph idx="1"/>
          </p:nvPr>
        </p:nvSpPr>
        <p:spPr>
          <a:xfrm>
            <a:off x="1066799" y="2314135"/>
            <a:ext cx="10227547" cy="3931920"/>
          </a:xfrm>
          <a:effectLst>
            <a:outerShdw blurRad="1016000" dist="50800" dir="5400000" algn="ctr" rotWithShape="0">
              <a:schemeClr val="bg1"/>
            </a:outerShdw>
          </a:effectLst>
        </p:spPr>
        <p:txBody>
          <a:bodyPr>
            <a:normAutofit/>
          </a:bodyPr>
          <a:lstStyle/>
          <a:p>
            <a:pPr>
              <a:buFont typeface="Arial" panose="020B0604020202020204" pitchFamily="34" charset="0"/>
              <a:buChar char="•"/>
            </a:pPr>
            <a:r>
              <a:rPr lang="en-GB" sz="2000" dirty="0" smtClean="0">
                <a:effectLst>
                  <a:outerShdw sx="1000" sy="1000" algn="ctr" rotWithShape="0">
                    <a:srgbClr val="000000">
                      <a:alpha val="99000"/>
                    </a:srgbClr>
                  </a:outerShdw>
                </a:effectLst>
                <a:latin typeface="Segoe Print" panose="02000600000000000000" pitchFamily="2" charset="0"/>
              </a:rPr>
              <a:t>Collaborative </a:t>
            </a:r>
            <a:r>
              <a:rPr lang="en-GB" sz="2000" dirty="0">
                <a:effectLst>
                  <a:outerShdw sx="1000" sy="1000" algn="ctr" rotWithShape="0">
                    <a:srgbClr val="000000">
                      <a:alpha val="99000"/>
                    </a:srgbClr>
                  </a:outerShdw>
                </a:effectLst>
                <a:latin typeface="Segoe Print" panose="02000600000000000000" pitchFamily="2" charset="0"/>
              </a:rPr>
              <a:t>learning (3x), teacher’s positive attitude (3x), involving pupils in the co-creation of the learning process (2x), the sense of security and acceptance (2), recordings of the execution of tasks, motivation (4x), positive family encouragement (3x), stimulating learning environment, mistakes allowed, respectful relationship, teaching strategies, challenges, peer support, practical work, taking responsibility, good relationship with teachers, possibility of </a:t>
            </a:r>
            <a:r>
              <a:rPr lang="en-GB" sz="2000" dirty="0" smtClean="0">
                <a:effectLst>
                  <a:outerShdw sx="1000" sy="1000" algn="ctr" rotWithShape="0">
                    <a:srgbClr val="000000">
                      <a:alpha val="99000"/>
                    </a:srgbClr>
                  </a:outerShdw>
                </a:effectLst>
                <a:latin typeface="Segoe Print" panose="02000600000000000000" pitchFamily="2" charset="0"/>
              </a:rPr>
              <a:t>improvement</a:t>
            </a:r>
            <a:r>
              <a:rPr lang="sl-SI" sz="2000" dirty="0" smtClean="0">
                <a:effectLst>
                  <a:outerShdw sx="1000" sy="1000" algn="ctr" rotWithShape="0">
                    <a:srgbClr val="000000">
                      <a:alpha val="99000"/>
                    </a:srgbClr>
                  </a:outerShdw>
                </a:effectLst>
                <a:latin typeface="Segoe Print" panose="02000600000000000000" pitchFamily="2" charset="0"/>
              </a:rPr>
              <a:t>,</a:t>
            </a:r>
            <a:endParaRPr lang="sl-SI" sz="2000" dirty="0">
              <a:latin typeface="Segoe Print" panose="02000600000000000000" pitchFamily="2" charset="0"/>
            </a:endParaRPr>
          </a:p>
        </p:txBody>
      </p:sp>
    </p:spTree>
    <p:extLst>
      <p:ext uri="{BB962C8B-B14F-4D97-AF65-F5344CB8AC3E}">
        <p14:creationId xmlns:p14="http://schemas.microsoft.com/office/powerpoint/2010/main" val="2932101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Pravokotnik 1"/>
          <p:cNvSpPr/>
          <p:nvPr/>
        </p:nvSpPr>
        <p:spPr>
          <a:xfrm>
            <a:off x="696685" y="840849"/>
            <a:ext cx="4468167" cy="5293757"/>
          </a:xfrm>
          <a:prstGeom prst="rect">
            <a:avLst/>
          </a:prstGeom>
          <a:solidFill>
            <a:schemeClr val="accent4">
              <a:lumMod val="20000"/>
              <a:lumOff val="80000"/>
            </a:schemeClr>
          </a:solidFill>
        </p:spPr>
        <p:txBody>
          <a:bodyPr wrap="square">
            <a:spAutoFit/>
          </a:bodyPr>
          <a:lstStyle/>
          <a:p>
            <a:r>
              <a:rPr lang="en-GB" sz="2000" dirty="0">
                <a:effectLst>
                  <a:outerShdw sx="1000" sy="1000" algn="ctr" rotWithShape="0">
                    <a:srgbClr val="000000">
                      <a:alpha val="99000"/>
                    </a:srgbClr>
                  </a:outerShdw>
                </a:effectLst>
                <a:latin typeface="Segoe Print" panose="02000600000000000000" pitchFamily="2" charset="0"/>
              </a:rPr>
              <a:t>self-evaluation of progress, humour, teacher as a role model (2x), storytelling, methodically well-designed lesson, connection of school matter with everyday life, getting out of the box, creating appropriate circumstances and atmosphere, topic update (2x), teacher’s constant encouragement, curiosity, desire for success, rewarding, family education, team work, praise, research work, problem-based work, awareness of the importance of learning.</a:t>
            </a:r>
            <a:endParaRPr lang="sl-SI" sz="2000" dirty="0">
              <a:effectLst>
                <a:outerShdw sx="1000" sy="1000" algn="ctr" rotWithShape="0">
                  <a:srgbClr val="000000">
                    <a:alpha val="99000"/>
                  </a:srgbClr>
                </a:outerShdw>
              </a:effectLst>
              <a:latin typeface="Segoe Print" panose="02000600000000000000" pitchFamily="2" charset="0"/>
            </a:endParaRPr>
          </a:p>
          <a:p>
            <a:endParaRPr lang="sl-SI" dirty="0">
              <a:latin typeface="Segoe Print" panose="02000600000000000000" pitchFamily="2" charset="0"/>
            </a:endParaRPr>
          </a:p>
        </p:txBody>
      </p:sp>
      <p:pic>
        <p:nvPicPr>
          <p:cNvPr id="3" name="Slika 2"/>
          <p:cNvPicPr>
            <a:picLocks noChangeAspect="1"/>
          </p:cNvPicPr>
          <p:nvPr/>
        </p:nvPicPr>
        <p:blipFill>
          <a:blip r:embed="rId3"/>
          <a:stretch>
            <a:fillRect/>
          </a:stretch>
        </p:blipFill>
        <p:spPr>
          <a:xfrm>
            <a:off x="5637126" y="840848"/>
            <a:ext cx="5807947" cy="5293757"/>
          </a:xfrm>
          <a:prstGeom prst="rect">
            <a:avLst/>
          </a:prstGeom>
        </p:spPr>
      </p:pic>
    </p:spTree>
    <p:extLst>
      <p:ext uri="{BB962C8B-B14F-4D97-AF65-F5344CB8AC3E}">
        <p14:creationId xmlns:p14="http://schemas.microsoft.com/office/powerpoint/2010/main" val="965673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78929" y="2351314"/>
            <a:ext cx="10440238" cy="1728317"/>
          </a:xfrm>
          <a:solidFill>
            <a:schemeClr val="accent4">
              <a:lumMod val="20000"/>
              <a:lumOff val="80000"/>
            </a:schemeClr>
          </a:solidFill>
        </p:spPr>
        <p:txBody>
          <a:bodyPr/>
          <a:lstStyle/>
          <a:p>
            <a:pPr algn="l"/>
            <a:r>
              <a:rPr lang="en-GB" sz="5400" b="1" dirty="0" smtClean="0">
                <a:solidFill>
                  <a:schemeClr val="accent2">
                    <a:lumMod val="75000"/>
                  </a:schemeClr>
                </a:solidFill>
                <a:latin typeface="Segoe Print" panose="02000600000000000000" pitchFamily="2" charset="0"/>
              </a:rPr>
              <a:t>What </a:t>
            </a:r>
            <a:r>
              <a:rPr lang="en-GB" sz="5400" b="1" dirty="0" smtClean="0">
                <a:solidFill>
                  <a:schemeClr val="accent2">
                    <a:lumMod val="75000"/>
                  </a:schemeClr>
                </a:solidFill>
                <a:latin typeface="Segoe Print" panose="02000600000000000000" pitchFamily="2" charset="0"/>
              </a:rPr>
              <a:t>do </a:t>
            </a:r>
            <a:r>
              <a:rPr lang="sl-SI" sz="5400" b="1" dirty="0" err="1" smtClean="0">
                <a:solidFill>
                  <a:schemeClr val="accent2">
                    <a:lumMod val="75000"/>
                  </a:schemeClr>
                </a:solidFill>
                <a:latin typeface="Segoe Print" panose="02000600000000000000" pitchFamily="2" charset="0"/>
              </a:rPr>
              <a:t>our</a:t>
            </a:r>
            <a:r>
              <a:rPr lang="sl-SI" sz="5400" b="1" dirty="0" smtClean="0">
                <a:solidFill>
                  <a:schemeClr val="accent2">
                    <a:lumMod val="75000"/>
                  </a:schemeClr>
                </a:solidFill>
                <a:latin typeface="Segoe Print" panose="02000600000000000000" pitchFamily="2" charset="0"/>
              </a:rPr>
              <a:t> </a:t>
            </a:r>
            <a:r>
              <a:rPr lang="en-GB" sz="5400" b="1" dirty="0" smtClean="0">
                <a:solidFill>
                  <a:schemeClr val="accent2">
                    <a:lumMod val="75000"/>
                  </a:schemeClr>
                </a:solidFill>
                <a:latin typeface="Segoe Print" panose="02000600000000000000" pitchFamily="2" charset="0"/>
              </a:rPr>
              <a:t>pupils </a:t>
            </a:r>
            <a:r>
              <a:rPr lang="en-GB" sz="5400" b="1" dirty="0" smtClean="0">
                <a:solidFill>
                  <a:schemeClr val="accent2">
                    <a:lumMod val="75000"/>
                  </a:schemeClr>
                </a:solidFill>
                <a:latin typeface="Segoe Print" panose="02000600000000000000" pitchFamily="2" charset="0"/>
              </a:rPr>
              <a:t>have </a:t>
            </a:r>
            <a:r>
              <a:rPr lang="en-GB" sz="5400" b="1" dirty="0" smtClean="0">
                <a:solidFill>
                  <a:schemeClr val="accent2">
                    <a:lumMod val="75000"/>
                  </a:schemeClr>
                </a:solidFill>
                <a:latin typeface="Segoe Print" panose="02000600000000000000" pitchFamily="2" charset="0"/>
              </a:rPr>
              <a:t>to say</a:t>
            </a:r>
            <a:r>
              <a:rPr lang="en-GB" sz="5400" b="1" dirty="0" smtClean="0">
                <a:solidFill>
                  <a:schemeClr val="accent2">
                    <a:lumMod val="75000"/>
                  </a:schemeClr>
                </a:solidFill>
                <a:latin typeface="Segoe Print" panose="02000600000000000000" pitchFamily="2" charset="0"/>
              </a:rPr>
              <a:t>?</a:t>
            </a:r>
            <a:endParaRPr lang="en-GB" sz="5400" b="1" dirty="0">
              <a:solidFill>
                <a:schemeClr val="accent2">
                  <a:lumMod val="75000"/>
                </a:schemeClr>
              </a:solidFill>
              <a:latin typeface="Segoe Print" panose="02000600000000000000" pitchFamily="2" charset="0"/>
            </a:endParaRPr>
          </a:p>
        </p:txBody>
      </p:sp>
      <p:sp>
        <p:nvSpPr>
          <p:cNvPr id="3" name="Označba mesta besedila 2"/>
          <p:cNvSpPr>
            <a:spLocks noGrp="1"/>
          </p:cNvSpPr>
          <p:nvPr>
            <p:ph type="body" idx="1"/>
          </p:nvPr>
        </p:nvSpPr>
        <p:spPr>
          <a:xfrm>
            <a:off x="1563624" y="4190163"/>
            <a:ext cx="9070848" cy="1175657"/>
          </a:xfrm>
        </p:spPr>
        <p:txBody>
          <a:bodyPr>
            <a:noAutofit/>
          </a:bodyPr>
          <a:lstStyle/>
          <a:p>
            <a:r>
              <a:rPr lang="en-GB" sz="2400" b="1" dirty="0" smtClean="0">
                <a:solidFill>
                  <a:schemeClr val="accent2">
                    <a:lumMod val="50000"/>
                  </a:schemeClr>
                </a:solidFill>
                <a:latin typeface="Segoe Print" panose="02000600000000000000" pitchFamily="2" charset="0"/>
              </a:rPr>
              <a:t>We did a survey on that as well. 139 pupils from the 8th and the 9th grade an</a:t>
            </a:r>
            <a:r>
              <a:rPr lang="sl-SI" sz="2400" b="1" dirty="0" smtClean="0">
                <a:solidFill>
                  <a:schemeClr val="accent2">
                    <a:lumMod val="50000"/>
                  </a:schemeClr>
                </a:solidFill>
                <a:latin typeface="Segoe Print" panose="02000600000000000000" pitchFamily="2" charset="0"/>
              </a:rPr>
              <a:t>s</a:t>
            </a:r>
            <a:r>
              <a:rPr lang="en-GB" sz="2400" b="1" dirty="0" err="1" smtClean="0">
                <a:solidFill>
                  <a:schemeClr val="accent2">
                    <a:lumMod val="50000"/>
                  </a:schemeClr>
                </a:solidFill>
                <a:latin typeface="Segoe Print" panose="02000600000000000000" pitchFamily="2" charset="0"/>
              </a:rPr>
              <a:t>wered</a:t>
            </a:r>
            <a:r>
              <a:rPr lang="en-GB" sz="2400" b="1" dirty="0" smtClean="0">
                <a:solidFill>
                  <a:schemeClr val="accent2">
                    <a:lumMod val="50000"/>
                  </a:schemeClr>
                </a:solidFill>
                <a:latin typeface="Segoe Print" panose="02000600000000000000" pitchFamily="2" charset="0"/>
              </a:rPr>
              <a:t> the </a:t>
            </a:r>
            <a:r>
              <a:rPr lang="en-GB" sz="2400" b="1" dirty="0" smtClean="0">
                <a:solidFill>
                  <a:schemeClr val="accent2">
                    <a:lumMod val="50000"/>
                  </a:schemeClr>
                </a:solidFill>
                <a:latin typeface="Segoe Print" panose="02000600000000000000" pitchFamily="2" charset="0"/>
              </a:rPr>
              <a:t>questions</a:t>
            </a:r>
            <a:r>
              <a:rPr lang="sl-SI" sz="2400" b="1" dirty="0" smtClean="0">
                <a:solidFill>
                  <a:schemeClr val="accent2">
                    <a:lumMod val="50000"/>
                  </a:schemeClr>
                </a:solidFill>
                <a:latin typeface="Segoe Print" panose="02000600000000000000" pitchFamily="2" charset="0"/>
              </a:rPr>
              <a:t>.</a:t>
            </a:r>
            <a:endParaRPr lang="en-GB" sz="2400" b="1" dirty="0">
              <a:solidFill>
                <a:schemeClr val="accent2">
                  <a:lumMod val="50000"/>
                </a:schemeClr>
              </a:solidFill>
              <a:latin typeface="Segoe Print" panose="02000600000000000000" pitchFamily="2" charset="0"/>
            </a:endParaRPr>
          </a:p>
        </p:txBody>
      </p:sp>
    </p:spTree>
    <p:extLst>
      <p:ext uri="{BB962C8B-B14F-4D97-AF65-F5344CB8AC3E}">
        <p14:creationId xmlns:p14="http://schemas.microsoft.com/office/powerpoint/2010/main" val="7822810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Grafikon 1"/>
          <p:cNvGraphicFramePr/>
          <p:nvPr>
            <p:extLst>
              <p:ext uri="{D42A27DB-BD31-4B8C-83A1-F6EECF244321}">
                <p14:modId xmlns:p14="http://schemas.microsoft.com/office/powerpoint/2010/main" val="1293860258"/>
              </p:ext>
            </p:extLst>
          </p:nvPr>
        </p:nvGraphicFramePr>
        <p:xfrm>
          <a:off x="435429" y="487680"/>
          <a:ext cx="11295017" cy="58869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90625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Grafikon 1"/>
          <p:cNvGraphicFramePr/>
          <p:nvPr>
            <p:extLst>
              <p:ext uri="{D42A27DB-BD31-4B8C-83A1-F6EECF244321}">
                <p14:modId xmlns:p14="http://schemas.microsoft.com/office/powerpoint/2010/main" val="2954352209"/>
              </p:ext>
            </p:extLst>
          </p:nvPr>
        </p:nvGraphicFramePr>
        <p:xfrm>
          <a:off x="391886" y="470263"/>
          <a:ext cx="11399520" cy="60437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20432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15591" y="642594"/>
            <a:ext cx="10539811" cy="1371600"/>
          </a:xfrm>
          <a:solidFill>
            <a:schemeClr val="accent4">
              <a:lumMod val="20000"/>
              <a:lumOff val="80000"/>
            </a:schemeClr>
          </a:solidFill>
        </p:spPr>
        <p:txBody>
          <a:bodyPr>
            <a:normAutofit fontScale="90000"/>
          </a:bodyPr>
          <a:lstStyle/>
          <a:p>
            <a:r>
              <a:rPr lang="en-GB" dirty="0"/>
              <a:t> </a:t>
            </a:r>
            <a:r>
              <a:rPr lang="sl-SI" dirty="0"/>
              <a:t/>
            </a:r>
            <a:br>
              <a:rPr lang="sl-SI" dirty="0"/>
            </a:br>
            <a:r>
              <a:rPr lang="en-GB" b="1" dirty="0">
                <a:solidFill>
                  <a:schemeClr val="accent2">
                    <a:lumMod val="75000"/>
                  </a:schemeClr>
                </a:solidFill>
                <a:latin typeface="Segoe Print" panose="02000600000000000000" pitchFamily="2" charset="0"/>
              </a:rPr>
              <a:t>What motivates you the most </a:t>
            </a:r>
            <a:r>
              <a:rPr lang="sl-SI" b="1" dirty="0" smtClean="0">
                <a:solidFill>
                  <a:schemeClr val="accent2">
                    <a:lumMod val="75000"/>
                  </a:schemeClr>
                </a:solidFill>
                <a:latin typeface="Segoe Print" panose="02000600000000000000" pitchFamily="2" charset="0"/>
              </a:rPr>
              <a:t/>
            </a:r>
            <a:br>
              <a:rPr lang="sl-SI" b="1" dirty="0" smtClean="0">
                <a:solidFill>
                  <a:schemeClr val="accent2">
                    <a:lumMod val="75000"/>
                  </a:schemeClr>
                </a:solidFill>
                <a:latin typeface="Segoe Print" panose="02000600000000000000" pitchFamily="2" charset="0"/>
              </a:rPr>
            </a:br>
            <a:r>
              <a:rPr lang="en-GB" b="1" dirty="0" smtClean="0">
                <a:solidFill>
                  <a:schemeClr val="accent2">
                    <a:lumMod val="75000"/>
                  </a:schemeClr>
                </a:solidFill>
                <a:latin typeface="Segoe Print" panose="02000600000000000000" pitchFamily="2" charset="0"/>
              </a:rPr>
              <a:t>in </a:t>
            </a:r>
            <a:r>
              <a:rPr lang="en-GB" b="1" dirty="0">
                <a:solidFill>
                  <a:schemeClr val="accent2">
                    <a:lumMod val="75000"/>
                  </a:schemeClr>
                </a:solidFill>
                <a:latin typeface="Segoe Print" panose="02000600000000000000" pitchFamily="2" charset="0"/>
              </a:rPr>
              <a:t>your lessons?</a:t>
            </a:r>
            <a:r>
              <a:rPr lang="sl-SI" dirty="0">
                <a:solidFill>
                  <a:schemeClr val="accent2">
                    <a:lumMod val="75000"/>
                  </a:schemeClr>
                </a:solidFill>
                <a:latin typeface="Segoe Print" panose="02000600000000000000" pitchFamily="2" charset="0"/>
              </a:rPr>
              <a:t/>
            </a:r>
            <a:br>
              <a:rPr lang="sl-SI" dirty="0">
                <a:solidFill>
                  <a:schemeClr val="accent2">
                    <a:lumMod val="75000"/>
                  </a:schemeClr>
                </a:solidFill>
                <a:latin typeface="Segoe Print" panose="02000600000000000000" pitchFamily="2" charset="0"/>
              </a:rPr>
            </a:br>
            <a:endParaRPr lang="sl-SI" dirty="0">
              <a:solidFill>
                <a:schemeClr val="accent2">
                  <a:lumMod val="75000"/>
                </a:schemeClr>
              </a:solidFill>
              <a:latin typeface="Segoe Print" panose="02000600000000000000" pitchFamily="2" charset="0"/>
            </a:endParaRPr>
          </a:p>
        </p:txBody>
      </p:sp>
      <p:sp>
        <p:nvSpPr>
          <p:cNvPr id="3" name="Označba mesta vsebine 2"/>
          <p:cNvSpPr>
            <a:spLocks noGrp="1"/>
          </p:cNvSpPr>
          <p:nvPr>
            <p:ph idx="1"/>
          </p:nvPr>
        </p:nvSpPr>
        <p:spPr>
          <a:xfrm>
            <a:off x="815592" y="2103119"/>
            <a:ext cx="5052645" cy="4146955"/>
          </a:xfrm>
        </p:spPr>
        <p:txBody>
          <a:bodyPr>
            <a:normAutofit fontScale="92500" lnSpcReduction="10000"/>
          </a:bodyPr>
          <a:lstStyle/>
          <a:p>
            <a:pPr>
              <a:buFont typeface="Arial" panose="020B0604020202020204" pitchFamily="34" charset="0"/>
              <a:buChar char="•"/>
            </a:pPr>
            <a:r>
              <a:rPr lang="en-GB" sz="2000" dirty="0" smtClean="0">
                <a:latin typeface="Segoe Print" panose="02000600000000000000" pitchFamily="2" charset="0"/>
              </a:rPr>
              <a:t>Teachers</a:t>
            </a:r>
            <a:r>
              <a:rPr lang="en-GB" sz="2000" dirty="0">
                <a:latin typeface="Segoe Print" panose="02000600000000000000" pitchFamily="2" charset="0"/>
              </a:rPr>
              <a:t>’ explanation (4x), school outside (3x), rewarding (3x), group work (7x), writing (2x), visually supported lessons, distance learning, doing exercise and experimenting (5x), nothing (2x), pair work (2x), playing music during lessons, the teacher, innovative teacher’s explanation (short films, experiments…) (7x), conversation and assessment, teachers using humour and asking questions (we participate more), presenting examples, inter-disciplinary based lessons, practical work (3x), </a:t>
            </a:r>
            <a:endParaRPr lang="sl-SI" sz="2000" dirty="0">
              <a:latin typeface="Segoe Print" panose="02000600000000000000" pitchFamily="2" charset="0"/>
            </a:endParaRPr>
          </a:p>
        </p:txBody>
      </p:sp>
      <p:pic>
        <p:nvPicPr>
          <p:cNvPr id="4" name="Slika 3"/>
          <p:cNvPicPr>
            <a:picLocks noChangeAspect="1"/>
          </p:cNvPicPr>
          <p:nvPr/>
        </p:nvPicPr>
        <p:blipFill>
          <a:blip r:embed="rId3"/>
          <a:stretch>
            <a:fillRect/>
          </a:stretch>
        </p:blipFill>
        <p:spPr>
          <a:xfrm>
            <a:off x="6475158" y="2103118"/>
            <a:ext cx="4880245" cy="4146955"/>
          </a:xfrm>
          <a:prstGeom prst="rect">
            <a:avLst/>
          </a:prstGeom>
        </p:spPr>
      </p:pic>
    </p:spTree>
    <p:extLst>
      <p:ext uri="{BB962C8B-B14F-4D97-AF65-F5344CB8AC3E}">
        <p14:creationId xmlns:p14="http://schemas.microsoft.com/office/powerpoint/2010/main" val="11453556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Pravokotnik 1"/>
          <p:cNvSpPr/>
          <p:nvPr/>
        </p:nvSpPr>
        <p:spPr>
          <a:xfrm>
            <a:off x="756978" y="766247"/>
            <a:ext cx="4066232" cy="5355312"/>
          </a:xfrm>
          <a:prstGeom prst="rect">
            <a:avLst/>
          </a:prstGeom>
          <a:solidFill>
            <a:schemeClr val="accent4">
              <a:lumMod val="20000"/>
              <a:lumOff val="80000"/>
            </a:schemeClr>
          </a:solidFill>
        </p:spPr>
        <p:txBody>
          <a:bodyPr wrap="square">
            <a:spAutoFit/>
          </a:bodyPr>
          <a:lstStyle/>
          <a:p>
            <a:r>
              <a:rPr lang="en-GB" dirty="0">
                <a:latin typeface="Segoe Print" panose="02000600000000000000" pitchFamily="2" charset="0"/>
              </a:rPr>
              <a:t>having fun while learning (4x), friendly teachers, storytelling (3x), interesting topics, independent work (managing one’s own time), teacher explaining with a help of a presentation (PowerPoint), fun teachers, doing examples together on the board, quiz, checking homework, explanation-conversation-practical work, learning with ICT, diverse lessons, individual work, energetic teachers help pupils stay focused, research work, useful topics, doing presentations, active learning, conversation, teachers’ support, Zoom meetings.</a:t>
            </a:r>
            <a:endParaRPr lang="sl-SI" dirty="0">
              <a:latin typeface="Segoe Print" panose="02000600000000000000" pitchFamily="2" charset="0"/>
            </a:endParaRPr>
          </a:p>
        </p:txBody>
      </p:sp>
      <p:pic>
        <p:nvPicPr>
          <p:cNvPr id="3" name="Slika 2"/>
          <p:cNvPicPr>
            <a:picLocks noChangeAspect="1"/>
          </p:cNvPicPr>
          <p:nvPr/>
        </p:nvPicPr>
        <p:blipFill>
          <a:blip r:embed="rId3"/>
          <a:stretch>
            <a:fillRect/>
          </a:stretch>
        </p:blipFill>
        <p:spPr>
          <a:xfrm>
            <a:off x="5426110" y="766247"/>
            <a:ext cx="5850918" cy="5355312"/>
          </a:xfrm>
          <a:prstGeom prst="rect">
            <a:avLst/>
          </a:prstGeom>
        </p:spPr>
      </p:pic>
    </p:spTree>
    <p:extLst>
      <p:ext uri="{BB962C8B-B14F-4D97-AF65-F5344CB8AC3E}">
        <p14:creationId xmlns:p14="http://schemas.microsoft.com/office/powerpoint/2010/main" val="2050183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Pravokotnik 4"/>
          <p:cNvSpPr/>
          <p:nvPr/>
        </p:nvSpPr>
        <p:spPr>
          <a:xfrm>
            <a:off x="894304" y="2345436"/>
            <a:ext cx="10339752" cy="2632003"/>
          </a:xfrm>
          <a:prstGeom prst="rect">
            <a:avLst/>
          </a:prstGeom>
          <a:solidFill>
            <a:schemeClr val="accent1">
              <a:lumMod val="20000"/>
              <a:lumOff val="80000"/>
            </a:schemeClr>
          </a:solidFill>
        </p:spPr>
        <p:txBody>
          <a:bodyPr wrap="square">
            <a:spAutoFit/>
          </a:bodyPr>
          <a:lstStyle/>
          <a:p>
            <a:pPr>
              <a:lnSpc>
                <a:spcPct val="107000"/>
              </a:lnSpc>
              <a:spcAft>
                <a:spcPts val="800"/>
              </a:spcAft>
            </a:pPr>
            <a:r>
              <a:rPr lang="sl-SI" sz="3200" dirty="0" smtClean="0">
                <a:latin typeface="Segoe Print" panose="02000600000000000000" pitchFamily="2" charset="0"/>
                <a:ea typeface="Calibri" panose="020F0502020204030204" pitchFamily="34" charset="0"/>
                <a:cs typeface="Times New Roman" panose="02020603050405020304" pitchFamily="18" charset="0"/>
              </a:rPr>
              <a:t>»</a:t>
            </a:r>
            <a:r>
              <a:rPr lang="sl-SI" sz="3200" dirty="0" err="1">
                <a:latin typeface="Segoe Print" panose="02000600000000000000" pitchFamily="2" charset="0"/>
                <a:ea typeface="Calibri" panose="020F0502020204030204" pitchFamily="34" charset="0"/>
                <a:cs typeface="Times New Roman" panose="02020603050405020304" pitchFamily="18" charset="0"/>
              </a:rPr>
              <a:t>The</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greatest</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impact</a:t>
            </a:r>
            <a:r>
              <a:rPr lang="sl-SI" sz="3200" dirty="0">
                <a:latin typeface="Segoe Print" panose="02000600000000000000" pitchFamily="2" charset="0"/>
                <a:ea typeface="Calibri" panose="020F0502020204030204" pitchFamily="34" charset="0"/>
                <a:cs typeface="Times New Roman" panose="02020603050405020304" pitchFamily="18" charset="0"/>
              </a:rPr>
              <a:t> on </a:t>
            </a:r>
            <a:r>
              <a:rPr lang="sl-SI" sz="3200" dirty="0" err="1">
                <a:latin typeface="Segoe Print" panose="02000600000000000000" pitchFamily="2" charset="0"/>
                <a:ea typeface="Calibri" panose="020F0502020204030204" pitchFamily="34" charset="0"/>
                <a:cs typeface="Times New Roman" panose="02020603050405020304" pitchFamily="18" charset="0"/>
              </a:rPr>
              <a:t>learning</a:t>
            </a:r>
            <a:r>
              <a:rPr lang="sl-SI" sz="3200" dirty="0">
                <a:latin typeface="Segoe Print" panose="02000600000000000000" pitchFamily="2" charset="0"/>
                <a:ea typeface="Calibri" panose="020F0502020204030204" pitchFamily="34" charset="0"/>
                <a:cs typeface="Times New Roman" panose="02020603050405020304" pitchFamily="18" charset="0"/>
              </a:rPr>
              <a:t> is </a:t>
            </a:r>
            <a:r>
              <a:rPr lang="sl-SI" sz="3200" dirty="0" err="1">
                <a:latin typeface="Segoe Print" panose="02000600000000000000" pitchFamily="2" charset="0"/>
                <a:ea typeface="Calibri" panose="020F0502020204030204" pitchFamily="34" charset="0"/>
                <a:cs typeface="Times New Roman" panose="02020603050405020304" pitchFamily="18" charset="0"/>
              </a:rPr>
              <a:t>the</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daily</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lived</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experiences</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of</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students</a:t>
            </a:r>
            <a:r>
              <a:rPr lang="sl-SI" sz="3200" dirty="0">
                <a:latin typeface="Segoe Print" panose="02000600000000000000" pitchFamily="2" charset="0"/>
                <a:ea typeface="Calibri" panose="020F0502020204030204" pitchFamily="34" charset="0"/>
                <a:cs typeface="Times New Roman" panose="02020603050405020304" pitchFamily="18" charset="0"/>
              </a:rPr>
              <a:t> in </a:t>
            </a:r>
            <a:r>
              <a:rPr lang="sl-SI" sz="3200" dirty="0" err="1">
                <a:latin typeface="Segoe Print" panose="02000600000000000000" pitchFamily="2" charset="0"/>
                <a:ea typeface="Calibri" panose="020F0502020204030204" pitchFamily="34" charset="0"/>
                <a:cs typeface="Times New Roman" panose="02020603050405020304" pitchFamily="18" charset="0"/>
              </a:rPr>
              <a:t>classrooms</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and</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that</a:t>
            </a:r>
            <a:r>
              <a:rPr lang="sl-SI" sz="3200" dirty="0">
                <a:latin typeface="Segoe Print" panose="02000600000000000000" pitchFamily="2" charset="0"/>
                <a:ea typeface="Calibri" panose="020F0502020204030204" pitchFamily="34" charset="0"/>
                <a:cs typeface="Times New Roman" panose="02020603050405020304" pitchFamily="18" charset="0"/>
              </a:rPr>
              <a:t> is </a:t>
            </a:r>
            <a:r>
              <a:rPr lang="sl-SI" sz="3200" dirty="0" err="1">
                <a:latin typeface="Segoe Print" panose="02000600000000000000" pitchFamily="2" charset="0"/>
                <a:ea typeface="Calibri" panose="020F0502020204030204" pitchFamily="34" charset="0"/>
                <a:cs typeface="Times New Roman" panose="02020603050405020304" pitchFamily="18" charset="0"/>
              </a:rPr>
              <a:t>determined</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much</a:t>
            </a:r>
            <a:r>
              <a:rPr lang="sl-SI" sz="3200" dirty="0">
                <a:latin typeface="Segoe Print" panose="02000600000000000000" pitchFamily="2" charset="0"/>
                <a:ea typeface="Calibri" panose="020F0502020204030204" pitchFamily="34" charset="0"/>
                <a:cs typeface="Times New Roman" panose="02020603050405020304" pitchFamily="18" charset="0"/>
              </a:rPr>
              <a:t> more </a:t>
            </a:r>
            <a:r>
              <a:rPr lang="sl-SI" sz="3200" dirty="0" err="1">
                <a:latin typeface="Segoe Print" panose="02000600000000000000" pitchFamily="2" charset="0"/>
                <a:ea typeface="Calibri" panose="020F0502020204030204" pitchFamily="34" charset="0"/>
                <a:cs typeface="Times New Roman" panose="02020603050405020304" pitchFamily="18" charset="0"/>
              </a:rPr>
              <a:t>by</a:t>
            </a:r>
            <a:r>
              <a:rPr lang="sl-SI" sz="3200" dirty="0">
                <a:latin typeface="Segoe Print" panose="02000600000000000000" pitchFamily="2" charset="0"/>
                <a:ea typeface="Calibri" panose="020F0502020204030204" pitchFamily="34" charset="0"/>
                <a:cs typeface="Times New Roman" panose="02020603050405020304" pitchFamily="18" charset="0"/>
              </a:rPr>
              <a:t> how </a:t>
            </a:r>
            <a:r>
              <a:rPr lang="sl-SI" sz="3200" dirty="0" err="1">
                <a:latin typeface="Segoe Print" panose="02000600000000000000" pitchFamily="2" charset="0"/>
                <a:ea typeface="Calibri" panose="020F0502020204030204" pitchFamily="34" charset="0"/>
                <a:cs typeface="Times New Roman" panose="02020603050405020304" pitchFamily="18" charset="0"/>
              </a:rPr>
              <a:t>teachers</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teach</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than</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by</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what</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they</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3200" dirty="0" err="1">
                <a:latin typeface="Segoe Print" panose="02000600000000000000" pitchFamily="2" charset="0"/>
                <a:ea typeface="Calibri" panose="020F0502020204030204" pitchFamily="34" charset="0"/>
                <a:cs typeface="Times New Roman" panose="02020603050405020304" pitchFamily="18" charset="0"/>
              </a:rPr>
              <a:t>teach</a:t>
            </a:r>
            <a:r>
              <a:rPr lang="sl-SI" sz="3200" dirty="0">
                <a:latin typeface="Segoe Print" panose="02000600000000000000" pitchFamily="2" charset="0"/>
                <a:ea typeface="Calibri" panose="020F0502020204030204" pitchFamily="34" charset="0"/>
                <a:cs typeface="Times New Roman" panose="02020603050405020304" pitchFamily="18" charset="0"/>
              </a:rPr>
              <a:t>.« </a:t>
            </a:r>
            <a:r>
              <a:rPr lang="sl-SI" sz="2000" dirty="0">
                <a:latin typeface="Segoe Print" panose="02000600000000000000" pitchFamily="2" charset="0"/>
                <a:ea typeface="Calibri" panose="020F0502020204030204" pitchFamily="34" charset="0"/>
                <a:cs typeface="Times New Roman" panose="02020603050405020304" pitchFamily="18" charset="0"/>
              </a:rPr>
              <a:t>Dylan </a:t>
            </a:r>
            <a:r>
              <a:rPr lang="sl-SI" sz="2000" dirty="0" err="1" smtClean="0">
                <a:latin typeface="Segoe Print" panose="02000600000000000000" pitchFamily="2" charset="0"/>
                <a:ea typeface="Calibri" panose="020F0502020204030204" pitchFamily="34" charset="0"/>
                <a:cs typeface="Times New Roman" panose="02020603050405020304" pitchFamily="18" charset="0"/>
              </a:rPr>
              <a:t>Wiliam</a:t>
            </a:r>
            <a:endParaRPr lang="sl-SI" sz="2000" dirty="0" smtClean="0">
              <a:latin typeface="Segoe Print" panose="02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sl-SI" sz="2000" dirty="0">
              <a:effectLst/>
              <a:latin typeface="Segoe Print" panose="02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0575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644769" y="562207"/>
            <a:ext cx="10779721" cy="1193610"/>
          </a:xfrm>
          <a:solidFill>
            <a:schemeClr val="accent4">
              <a:lumMod val="20000"/>
              <a:lumOff val="80000"/>
            </a:schemeClr>
          </a:solidFill>
        </p:spPr>
        <p:txBody>
          <a:bodyPr/>
          <a:lstStyle/>
          <a:p>
            <a:pPr algn="ctr"/>
            <a:r>
              <a:rPr lang="sl-SI" b="1" dirty="0" err="1" smtClean="0">
                <a:solidFill>
                  <a:schemeClr val="accent2">
                    <a:lumMod val="75000"/>
                  </a:schemeClr>
                </a:solidFill>
                <a:latin typeface="Segoe Print" panose="02000600000000000000" pitchFamily="2" charset="0"/>
              </a:rPr>
              <a:t>What</a:t>
            </a:r>
            <a:r>
              <a:rPr lang="sl-SI" b="1" dirty="0" smtClean="0">
                <a:solidFill>
                  <a:schemeClr val="accent2">
                    <a:lumMod val="75000"/>
                  </a:schemeClr>
                </a:solidFill>
                <a:latin typeface="Segoe Print" panose="02000600000000000000" pitchFamily="2" charset="0"/>
              </a:rPr>
              <a:t> is FA?</a:t>
            </a:r>
            <a:endParaRPr lang="sl-SI" b="1" dirty="0">
              <a:solidFill>
                <a:schemeClr val="accent2">
                  <a:lumMod val="75000"/>
                </a:schemeClr>
              </a:solidFill>
              <a:latin typeface="Segoe Print" panose="02000600000000000000" pitchFamily="2" charset="0"/>
            </a:endParaRPr>
          </a:p>
        </p:txBody>
      </p:sp>
      <p:sp>
        <p:nvSpPr>
          <p:cNvPr id="3" name="Označba mesta vsebine 2"/>
          <p:cNvSpPr>
            <a:spLocks noGrp="1"/>
          </p:cNvSpPr>
          <p:nvPr>
            <p:ph idx="1"/>
          </p:nvPr>
        </p:nvSpPr>
        <p:spPr>
          <a:xfrm>
            <a:off x="644769" y="1836204"/>
            <a:ext cx="5856514" cy="4093029"/>
          </a:xfrm>
        </p:spPr>
        <p:txBody>
          <a:bodyPr>
            <a:noAutofit/>
          </a:bodyPr>
          <a:lstStyle/>
          <a:p>
            <a:pPr>
              <a:buFont typeface="Arial" panose="020B0604020202020204" pitchFamily="34" charset="0"/>
              <a:buChar char="•"/>
            </a:pPr>
            <a:r>
              <a:rPr lang="en-GB" sz="2400" dirty="0" smtClean="0">
                <a:latin typeface="Segoe Print" panose="02000600000000000000" pitchFamily="2" charset="0"/>
              </a:rPr>
              <a:t>A didactic approach that focuses on </a:t>
            </a:r>
            <a:r>
              <a:rPr lang="en-GB" sz="2400" dirty="0" smtClean="0">
                <a:latin typeface="Segoe Print" panose="02000600000000000000" pitchFamily="2" charset="0"/>
              </a:rPr>
              <a:t>the </a:t>
            </a:r>
            <a:r>
              <a:rPr lang="en-GB" sz="2400" dirty="0" smtClean="0">
                <a:latin typeface="Segoe Print" panose="02000600000000000000" pitchFamily="2" charset="0"/>
              </a:rPr>
              <a:t>active role of a pupil. </a:t>
            </a:r>
          </a:p>
          <a:p>
            <a:pPr>
              <a:buFont typeface="Arial" panose="020B0604020202020204" pitchFamily="34" charset="0"/>
              <a:buChar char="•"/>
            </a:pPr>
            <a:r>
              <a:rPr lang="en-GB" sz="2400" dirty="0" smtClean="0">
                <a:latin typeface="Segoe Print" panose="02000600000000000000" pitchFamily="2" charset="0"/>
              </a:rPr>
              <a:t>It involves pupils in all the phases of </a:t>
            </a:r>
            <a:r>
              <a:rPr lang="en-GB" sz="2400" dirty="0" smtClean="0">
                <a:latin typeface="Segoe Print" panose="02000600000000000000" pitchFamily="2" charset="0"/>
              </a:rPr>
              <a:t>the </a:t>
            </a:r>
            <a:r>
              <a:rPr lang="en-GB" sz="2400" dirty="0" smtClean="0">
                <a:latin typeface="Segoe Print" panose="02000600000000000000" pitchFamily="2" charset="0"/>
              </a:rPr>
              <a:t>learning process, from planning the process to carrying it out and evaluating the progress. </a:t>
            </a:r>
          </a:p>
          <a:p>
            <a:pPr>
              <a:buFont typeface="Arial" panose="020B0604020202020204" pitchFamily="34" charset="0"/>
              <a:buChar char="•"/>
            </a:pPr>
            <a:r>
              <a:rPr lang="en-GB" sz="2400" dirty="0" smtClean="0">
                <a:latin typeface="Segoe Print" panose="02000600000000000000" pitchFamily="2" charset="0"/>
              </a:rPr>
              <a:t>It </a:t>
            </a:r>
            <a:r>
              <a:rPr lang="en-GB" sz="2400" dirty="0" smtClean="0">
                <a:latin typeface="Segoe Print" panose="02000600000000000000" pitchFamily="2" charset="0"/>
              </a:rPr>
              <a:t>supports pupils‘ involvement in the learning process, increases their learning motivation and helps them take responsibility for their learning process.</a:t>
            </a:r>
            <a:endParaRPr lang="en-GB" sz="2400" dirty="0">
              <a:latin typeface="Segoe Print" panose="02000600000000000000" pitchFamily="2" charset="0"/>
            </a:endParaRPr>
          </a:p>
        </p:txBody>
      </p:sp>
      <p:pic>
        <p:nvPicPr>
          <p:cNvPr id="7" name="Slika 6"/>
          <p:cNvPicPr>
            <a:picLocks noChangeAspect="1"/>
          </p:cNvPicPr>
          <p:nvPr/>
        </p:nvPicPr>
        <p:blipFill>
          <a:blip r:embed="rId3"/>
          <a:stretch>
            <a:fillRect/>
          </a:stretch>
        </p:blipFill>
        <p:spPr>
          <a:xfrm>
            <a:off x="6807757" y="1931163"/>
            <a:ext cx="4616733" cy="3998070"/>
          </a:xfrm>
          <a:prstGeom prst="rect">
            <a:avLst/>
          </a:prstGeom>
        </p:spPr>
      </p:pic>
    </p:spTree>
    <p:extLst>
      <p:ext uri="{BB962C8B-B14F-4D97-AF65-F5344CB8AC3E}">
        <p14:creationId xmlns:p14="http://schemas.microsoft.com/office/powerpoint/2010/main" val="19743249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Pravokotnik 1"/>
          <p:cNvSpPr/>
          <p:nvPr/>
        </p:nvSpPr>
        <p:spPr>
          <a:xfrm>
            <a:off x="646444" y="586714"/>
            <a:ext cx="4880150" cy="5632311"/>
          </a:xfrm>
          <a:prstGeom prst="rect">
            <a:avLst/>
          </a:prstGeom>
          <a:solidFill>
            <a:schemeClr val="accent4">
              <a:lumMod val="20000"/>
              <a:lumOff val="80000"/>
            </a:schemeClr>
          </a:solidFill>
        </p:spPr>
        <p:txBody>
          <a:bodyPr wrap="square">
            <a:spAutoFit/>
          </a:bodyPr>
          <a:lstStyle/>
          <a:p>
            <a:pPr marL="342900" indent="-342900">
              <a:buFont typeface="Arial" panose="020B0604020202020204" pitchFamily="34" charset="0"/>
              <a:buChar char="•"/>
            </a:pPr>
            <a:r>
              <a:rPr lang="en-GB" sz="2400" dirty="0">
                <a:latin typeface="Segoe Print" panose="02000600000000000000" pitchFamily="2" charset="0"/>
              </a:rPr>
              <a:t>There are different elements that support this approach: establishing prior knowledge, explaining the learning purposes and the criteria for the assessment of the progress, individual planning, developing learning strategies that support individual learning goals, self-assessment, quality feedback, peer review, team work, active learning methods</a:t>
            </a:r>
            <a:r>
              <a:rPr lang="sl-SI" sz="2400" dirty="0">
                <a:latin typeface="Segoe Print" panose="02000600000000000000" pitchFamily="2" charset="0"/>
              </a:rPr>
              <a:t>, </a:t>
            </a:r>
            <a:r>
              <a:rPr lang="en-GB" sz="2400" dirty="0">
                <a:latin typeface="Segoe Print" panose="02000600000000000000" pitchFamily="2" charset="0"/>
              </a:rPr>
              <a:t>collaborative learning …</a:t>
            </a:r>
          </a:p>
        </p:txBody>
      </p:sp>
      <p:pic>
        <p:nvPicPr>
          <p:cNvPr id="3" name="Slika 2"/>
          <p:cNvPicPr>
            <a:picLocks noChangeAspect="1"/>
          </p:cNvPicPr>
          <p:nvPr/>
        </p:nvPicPr>
        <p:blipFill>
          <a:blip r:embed="rId3"/>
          <a:stretch>
            <a:fillRect/>
          </a:stretch>
        </p:blipFill>
        <p:spPr>
          <a:xfrm>
            <a:off x="5870839" y="586714"/>
            <a:ext cx="5674717" cy="5632311"/>
          </a:xfrm>
          <a:prstGeom prst="rect">
            <a:avLst/>
          </a:prstGeom>
        </p:spPr>
      </p:pic>
    </p:spTree>
    <p:extLst>
      <p:ext uri="{BB962C8B-B14F-4D97-AF65-F5344CB8AC3E}">
        <p14:creationId xmlns:p14="http://schemas.microsoft.com/office/powerpoint/2010/main" val="616412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4">
              <a:lumMod val="20000"/>
              <a:lumOff val="80000"/>
            </a:schemeClr>
          </a:solidFill>
        </p:spPr>
        <p:txBody>
          <a:bodyPr/>
          <a:lstStyle/>
          <a:p>
            <a:r>
              <a:rPr lang="sl-SI" b="1" dirty="0">
                <a:solidFill>
                  <a:schemeClr val="accent2">
                    <a:lumMod val="75000"/>
                  </a:schemeClr>
                </a:solidFill>
                <a:latin typeface="Segoe Print" panose="02000600000000000000" pitchFamily="2" charset="0"/>
              </a:rPr>
              <a:t>FA </a:t>
            </a:r>
            <a:r>
              <a:rPr lang="sl-SI" b="1" dirty="0" err="1" smtClean="0">
                <a:solidFill>
                  <a:schemeClr val="accent2">
                    <a:lumMod val="75000"/>
                  </a:schemeClr>
                </a:solidFill>
                <a:latin typeface="Segoe Print" panose="02000600000000000000" pitchFamily="2" charset="0"/>
              </a:rPr>
              <a:t>history</a:t>
            </a:r>
            <a:r>
              <a:rPr lang="sl-SI" b="1" dirty="0" smtClean="0">
                <a:solidFill>
                  <a:schemeClr val="accent2">
                    <a:lumMod val="75000"/>
                  </a:schemeClr>
                </a:solidFill>
                <a:latin typeface="Segoe Print" panose="02000600000000000000" pitchFamily="2" charset="0"/>
              </a:rPr>
              <a:t> </a:t>
            </a:r>
            <a:r>
              <a:rPr lang="sl-SI" b="1" dirty="0">
                <a:solidFill>
                  <a:schemeClr val="accent2">
                    <a:lumMod val="75000"/>
                  </a:schemeClr>
                </a:solidFill>
                <a:latin typeface="Segoe Print" panose="02000600000000000000" pitchFamily="2" charset="0"/>
              </a:rPr>
              <a:t>in </a:t>
            </a:r>
            <a:r>
              <a:rPr lang="sl-SI" b="1" dirty="0" err="1">
                <a:solidFill>
                  <a:schemeClr val="accent2">
                    <a:lumMod val="75000"/>
                  </a:schemeClr>
                </a:solidFill>
                <a:latin typeface="Segoe Print" panose="02000600000000000000" pitchFamily="2" charset="0"/>
              </a:rPr>
              <a:t>our</a:t>
            </a:r>
            <a:r>
              <a:rPr lang="sl-SI" b="1" dirty="0">
                <a:solidFill>
                  <a:schemeClr val="accent2">
                    <a:lumMod val="75000"/>
                  </a:schemeClr>
                </a:solidFill>
                <a:latin typeface="Segoe Print" panose="02000600000000000000" pitchFamily="2" charset="0"/>
              </a:rPr>
              <a:t> </a:t>
            </a:r>
            <a:r>
              <a:rPr lang="sl-SI" b="1" dirty="0" err="1">
                <a:solidFill>
                  <a:schemeClr val="accent2">
                    <a:lumMod val="75000"/>
                  </a:schemeClr>
                </a:solidFill>
                <a:latin typeface="Segoe Print" panose="02000600000000000000" pitchFamily="2" charset="0"/>
              </a:rPr>
              <a:t>school</a:t>
            </a:r>
            <a:endParaRPr lang="sl-SI" dirty="0">
              <a:solidFill>
                <a:schemeClr val="accent2">
                  <a:lumMod val="75000"/>
                </a:schemeClr>
              </a:solidFill>
              <a:latin typeface="Segoe Print" panose="02000600000000000000" pitchFamily="2" charset="0"/>
            </a:endParaRPr>
          </a:p>
        </p:txBody>
      </p:sp>
      <p:sp>
        <p:nvSpPr>
          <p:cNvPr id="3" name="Označba mesta vsebine 2"/>
          <p:cNvSpPr>
            <a:spLocks noGrp="1"/>
          </p:cNvSpPr>
          <p:nvPr>
            <p:ph idx="1"/>
          </p:nvPr>
        </p:nvSpPr>
        <p:spPr/>
        <p:txBody>
          <a:bodyPr/>
          <a:lstStyle/>
          <a:p>
            <a:pPr>
              <a:buFont typeface="Arial" panose="020B0604020202020204" pitchFamily="34" charset="0"/>
              <a:buChar char="•"/>
            </a:pPr>
            <a:r>
              <a:rPr lang="en-GB" dirty="0" smtClean="0">
                <a:latin typeface="Segoe Print" panose="02000600000000000000" pitchFamily="2" charset="0"/>
              </a:rPr>
              <a:t>School year 2017/18 </a:t>
            </a:r>
            <a:r>
              <a:rPr lang="en-GB" dirty="0" smtClean="0">
                <a:latin typeface="Segoe Print" panose="02000600000000000000" pitchFamily="2" charset="0"/>
              </a:rPr>
              <a:t>–</a:t>
            </a:r>
            <a:r>
              <a:rPr lang="sl-SI" dirty="0" smtClean="0">
                <a:latin typeface="Segoe Print" panose="02000600000000000000" pitchFamily="2" charset="0"/>
              </a:rPr>
              <a:t> </a:t>
            </a:r>
            <a:r>
              <a:rPr lang="en-GB" dirty="0" smtClean="0">
                <a:latin typeface="Segoe Print" panose="02000600000000000000" pitchFamily="2" charset="0"/>
              </a:rPr>
              <a:t>introductory </a:t>
            </a:r>
            <a:r>
              <a:rPr lang="en-GB" dirty="0" smtClean="0">
                <a:latin typeface="Segoe Print" panose="02000600000000000000" pitchFamily="2" charset="0"/>
              </a:rPr>
              <a:t>seminars, literature.</a:t>
            </a:r>
          </a:p>
          <a:p>
            <a:pPr>
              <a:buFont typeface="Arial" panose="020B0604020202020204" pitchFamily="34" charset="0"/>
              <a:buChar char="•"/>
            </a:pPr>
            <a:r>
              <a:rPr lang="en-GB" dirty="0" smtClean="0">
                <a:latin typeface="Segoe Print" panose="02000600000000000000" pitchFamily="2" charset="0"/>
              </a:rPr>
              <a:t>School year 2017/18 </a:t>
            </a:r>
            <a:r>
              <a:rPr lang="en-GB" dirty="0" smtClean="0">
                <a:latin typeface="Segoe Print" panose="02000600000000000000" pitchFamily="2" charset="0"/>
              </a:rPr>
              <a:t>–</a:t>
            </a:r>
            <a:r>
              <a:rPr lang="sl-SI" dirty="0" smtClean="0">
                <a:latin typeface="Segoe Print" panose="02000600000000000000" pitchFamily="2" charset="0"/>
              </a:rPr>
              <a:t> </a:t>
            </a:r>
            <a:r>
              <a:rPr lang="en-GB" dirty="0" smtClean="0">
                <a:latin typeface="Segoe Print" panose="02000600000000000000" pitchFamily="2" charset="0"/>
              </a:rPr>
              <a:t>visit </a:t>
            </a:r>
            <a:r>
              <a:rPr lang="en-GB" dirty="0" smtClean="0">
                <a:latin typeface="Segoe Print" panose="02000600000000000000" pitchFamily="2" charset="0"/>
              </a:rPr>
              <a:t>to a school in </a:t>
            </a:r>
            <a:r>
              <a:rPr lang="en-GB" dirty="0" err="1" smtClean="0">
                <a:latin typeface="Segoe Print" panose="02000600000000000000" pitchFamily="2" charset="0"/>
              </a:rPr>
              <a:t>Velenje</a:t>
            </a:r>
            <a:r>
              <a:rPr lang="en-GB" dirty="0" smtClean="0">
                <a:latin typeface="Segoe Print" panose="02000600000000000000" pitchFamily="2" charset="0"/>
              </a:rPr>
              <a:t> (observed lessons and FA in practice).</a:t>
            </a:r>
          </a:p>
          <a:p>
            <a:pPr>
              <a:buFont typeface="Arial" panose="020B0604020202020204" pitchFamily="34" charset="0"/>
              <a:buChar char="•"/>
            </a:pPr>
            <a:r>
              <a:rPr lang="en-GB" dirty="0" smtClean="0">
                <a:latin typeface="Segoe Print" panose="02000600000000000000" pitchFamily="2" charset="0"/>
              </a:rPr>
              <a:t>School year 2018/19 </a:t>
            </a:r>
            <a:r>
              <a:rPr lang="en-GB" dirty="0" smtClean="0">
                <a:latin typeface="Segoe Print" panose="02000600000000000000" pitchFamily="2" charset="0"/>
              </a:rPr>
              <a:t>– we </a:t>
            </a:r>
            <a:r>
              <a:rPr lang="en-GB" dirty="0" smtClean="0">
                <a:latin typeface="Segoe Print" panose="02000600000000000000" pitchFamily="2" charset="0"/>
              </a:rPr>
              <a:t>invited a consultant from The Institute for Education of the Republic of Slovenia (Sonja </a:t>
            </a:r>
            <a:r>
              <a:rPr lang="en-GB" dirty="0" err="1" smtClean="0">
                <a:latin typeface="Segoe Print" panose="02000600000000000000" pitchFamily="2" charset="0"/>
              </a:rPr>
              <a:t>Zajc</a:t>
            </a:r>
            <a:r>
              <a:rPr lang="en-GB" dirty="0" smtClean="0">
                <a:latin typeface="Segoe Print" panose="02000600000000000000" pitchFamily="2" charset="0"/>
              </a:rPr>
              <a:t>) to guide us.</a:t>
            </a:r>
          </a:p>
          <a:p>
            <a:pPr>
              <a:buFont typeface="Arial" panose="020B0604020202020204" pitchFamily="34" charset="0"/>
              <a:buChar char="•"/>
            </a:pPr>
            <a:r>
              <a:rPr lang="en-GB" dirty="0" smtClean="0">
                <a:latin typeface="Segoe Print" panose="02000600000000000000" pitchFamily="2" charset="0"/>
              </a:rPr>
              <a:t>School years 2018/19, 2019/20 </a:t>
            </a:r>
            <a:r>
              <a:rPr lang="en-GB" dirty="0" smtClean="0">
                <a:latin typeface="Segoe Print" panose="02000600000000000000" pitchFamily="2" charset="0"/>
              </a:rPr>
              <a:t>– teachers </a:t>
            </a:r>
            <a:r>
              <a:rPr lang="en-GB" dirty="0" smtClean="0">
                <a:latin typeface="Segoe Print" panose="02000600000000000000" pitchFamily="2" charset="0"/>
              </a:rPr>
              <a:t>from 1st to 5th grade attended seminars, monthly meetings, performed the so called „learning walks“ (getting familiar with the use of elements of FA in practice).</a:t>
            </a:r>
          </a:p>
          <a:p>
            <a:pPr>
              <a:buFont typeface="Arial" panose="020B0604020202020204" pitchFamily="34" charset="0"/>
              <a:buChar char="•"/>
            </a:pPr>
            <a:r>
              <a:rPr lang="en-GB" dirty="0" smtClean="0">
                <a:latin typeface="Segoe Print" panose="02000600000000000000" pitchFamily="2" charset="0"/>
              </a:rPr>
              <a:t>School year 2019/20 – teachers from 6th to 9th grade joined us.</a:t>
            </a:r>
            <a:endParaRPr lang="sl-SI" dirty="0" smtClean="0">
              <a:latin typeface="Segoe Print" panose="02000600000000000000" pitchFamily="2" charset="0"/>
            </a:endParaRPr>
          </a:p>
          <a:p>
            <a:pPr>
              <a:buFont typeface="Arial" panose="020B0604020202020204" pitchFamily="34" charset="0"/>
              <a:buChar char="•"/>
            </a:pPr>
            <a:r>
              <a:rPr lang="en-GB" dirty="0" smtClean="0">
                <a:latin typeface="Segoe Print" panose="02000600000000000000" pitchFamily="2" charset="0"/>
              </a:rPr>
              <a:t>No action plan for spreading </a:t>
            </a:r>
            <a:r>
              <a:rPr lang="sl-SI" dirty="0" smtClean="0">
                <a:latin typeface="Segoe Print" panose="02000600000000000000" pitchFamily="2" charset="0"/>
              </a:rPr>
              <a:t>FA </a:t>
            </a:r>
            <a:r>
              <a:rPr lang="en-GB" dirty="0" smtClean="0">
                <a:latin typeface="Segoe Print" panose="02000600000000000000" pitchFamily="2" charset="0"/>
              </a:rPr>
              <a:t>among teachers, the progress very slow.</a:t>
            </a:r>
            <a:endParaRPr lang="sl-SI" dirty="0" smtClean="0">
              <a:latin typeface="Segoe Print" panose="02000600000000000000" pitchFamily="2" charset="0"/>
            </a:endParaRPr>
          </a:p>
          <a:p>
            <a:pPr>
              <a:buFont typeface="Arial" panose="020B0604020202020204" pitchFamily="34" charset="0"/>
              <a:buChar char="•"/>
            </a:pPr>
            <a:r>
              <a:rPr lang="en-GB" dirty="0" smtClean="0">
                <a:latin typeface="Segoe Print" panose="02000600000000000000" pitchFamily="2" charset="0"/>
              </a:rPr>
              <a:t>School year 2020/21 – we have a new consultant BUT it‘s Corona time.</a:t>
            </a:r>
          </a:p>
          <a:p>
            <a:pPr marL="0" indent="0">
              <a:buNone/>
            </a:pPr>
            <a:endParaRPr lang="en-GB" dirty="0" smtClean="0">
              <a:latin typeface="Segoe Print" panose="02000600000000000000" pitchFamily="2" charset="0"/>
            </a:endParaRPr>
          </a:p>
          <a:p>
            <a:endParaRPr lang="en-GB" dirty="0"/>
          </a:p>
        </p:txBody>
      </p:sp>
      <p:pic>
        <p:nvPicPr>
          <p:cNvPr id="5" name="Slika 4"/>
          <p:cNvPicPr>
            <a:picLocks noChangeAspect="1"/>
          </p:cNvPicPr>
          <p:nvPr/>
        </p:nvPicPr>
        <p:blipFill>
          <a:blip r:embed="rId3"/>
          <a:stretch>
            <a:fillRect/>
          </a:stretch>
        </p:blipFill>
        <p:spPr>
          <a:xfrm>
            <a:off x="8892793" y="554434"/>
            <a:ext cx="2672861" cy="1762452"/>
          </a:xfrm>
          <a:prstGeom prst="rect">
            <a:avLst/>
          </a:prstGeom>
        </p:spPr>
      </p:pic>
    </p:spTree>
    <p:extLst>
      <p:ext uri="{BB962C8B-B14F-4D97-AF65-F5344CB8AC3E}">
        <p14:creationId xmlns:p14="http://schemas.microsoft.com/office/powerpoint/2010/main" val="373530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458304" y="2431701"/>
            <a:ext cx="11207832" cy="1527349"/>
          </a:xfrm>
          <a:solidFill>
            <a:schemeClr val="accent4">
              <a:lumMod val="20000"/>
              <a:lumOff val="80000"/>
            </a:schemeClr>
          </a:solidFill>
        </p:spPr>
        <p:txBody>
          <a:bodyPr/>
          <a:lstStyle/>
          <a:p>
            <a:r>
              <a:rPr lang="en-GB" sz="6000" b="1" dirty="0">
                <a:solidFill>
                  <a:schemeClr val="accent2">
                    <a:lumMod val="75000"/>
                  </a:schemeClr>
                </a:solidFill>
                <a:latin typeface="Segoe Print" panose="02000600000000000000" pitchFamily="2" charset="0"/>
              </a:rPr>
              <a:t>Where are we now?</a:t>
            </a:r>
            <a:endParaRPr lang="sl-SI" sz="6000" dirty="0">
              <a:solidFill>
                <a:schemeClr val="accent2">
                  <a:lumMod val="75000"/>
                </a:schemeClr>
              </a:solidFill>
              <a:latin typeface="Segoe Print" panose="02000600000000000000" pitchFamily="2" charset="0"/>
            </a:endParaRPr>
          </a:p>
        </p:txBody>
      </p:sp>
      <p:sp>
        <p:nvSpPr>
          <p:cNvPr id="3" name="Označba mesta besedila 2"/>
          <p:cNvSpPr>
            <a:spLocks noGrp="1"/>
          </p:cNvSpPr>
          <p:nvPr>
            <p:ph type="body" idx="1"/>
          </p:nvPr>
        </p:nvSpPr>
        <p:spPr>
          <a:xfrm>
            <a:off x="1526796" y="3959050"/>
            <a:ext cx="9070848" cy="898858"/>
          </a:xfrm>
        </p:spPr>
        <p:txBody>
          <a:bodyPr>
            <a:noAutofit/>
          </a:bodyPr>
          <a:lstStyle/>
          <a:p>
            <a:r>
              <a:rPr lang="en-GB" sz="2800" b="1" dirty="0" smtClean="0">
                <a:solidFill>
                  <a:schemeClr val="accent2">
                    <a:lumMod val="50000"/>
                  </a:schemeClr>
                </a:solidFill>
                <a:latin typeface="Segoe Print" panose="02000600000000000000" pitchFamily="2" charset="0"/>
              </a:rPr>
              <a:t>We did a survey to see where we currently stand. Less than half of our staff answered the questions.</a:t>
            </a:r>
          </a:p>
          <a:p>
            <a:endParaRPr lang="sl-SI" sz="2800" dirty="0">
              <a:latin typeface="Segoe Print" panose="02000600000000000000" pitchFamily="2" charset="0"/>
            </a:endParaRPr>
          </a:p>
        </p:txBody>
      </p:sp>
    </p:spTree>
    <p:extLst>
      <p:ext uri="{BB962C8B-B14F-4D97-AF65-F5344CB8AC3E}">
        <p14:creationId xmlns:p14="http://schemas.microsoft.com/office/powerpoint/2010/main" val="16639281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Grafikon 1"/>
          <p:cNvGraphicFramePr/>
          <p:nvPr>
            <p:extLst>
              <p:ext uri="{D42A27DB-BD31-4B8C-83A1-F6EECF244321}">
                <p14:modId xmlns:p14="http://schemas.microsoft.com/office/powerpoint/2010/main" val="1843448794"/>
              </p:ext>
            </p:extLst>
          </p:nvPr>
        </p:nvGraphicFramePr>
        <p:xfrm>
          <a:off x="1454331" y="1323703"/>
          <a:ext cx="9744892" cy="41104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4458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3" name="Grafikon 2"/>
          <p:cNvGraphicFramePr/>
          <p:nvPr>
            <p:extLst>
              <p:ext uri="{D42A27DB-BD31-4B8C-83A1-F6EECF244321}">
                <p14:modId xmlns:p14="http://schemas.microsoft.com/office/powerpoint/2010/main" val="895685160"/>
              </p:ext>
            </p:extLst>
          </p:nvPr>
        </p:nvGraphicFramePr>
        <p:xfrm>
          <a:off x="1280159" y="809897"/>
          <a:ext cx="9492343" cy="5425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04243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Grafikon 1"/>
          <p:cNvGraphicFramePr/>
          <p:nvPr>
            <p:extLst>
              <p:ext uri="{D42A27DB-BD31-4B8C-83A1-F6EECF244321}">
                <p14:modId xmlns:p14="http://schemas.microsoft.com/office/powerpoint/2010/main" val="251948427"/>
              </p:ext>
            </p:extLst>
          </p:nvPr>
        </p:nvGraphicFramePr>
        <p:xfrm>
          <a:off x="452846" y="470263"/>
          <a:ext cx="11312434" cy="5939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9192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602901" y="523001"/>
            <a:ext cx="10935635" cy="1371600"/>
          </a:xfrm>
          <a:solidFill>
            <a:schemeClr val="accent4">
              <a:lumMod val="20000"/>
              <a:lumOff val="80000"/>
            </a:schemeClr>
          </a:solidFill>
        </p:spPr>
        <p:txBody>
          <a:bodyPr>
            <a:normAutofit fontScale="90000"/>
          </a:bodyPr>
          <a:lstStyle/>
          <a:p>
            <a:pPr algn="ctr"/>
            <a:r>
              <a:rPr lang="sl-SI" dirty="0" smtClean="0"/>
              <a:t/>
            </a:r>
            <a:br>
              <a:rPr lang="sl-SI" dirty="0" smtClean="0"/>
            </a:br>
            <a:r>
              <a:rPr lang="en-GB" sz="3600" b="1" dirty="0" smtClean="0">
                <a:solidFill>
                  <a:schemeClr val="accent2">
                    <a:lumMod val="75000"/>
                  </a:schemeClr>
                </a:solidFill>
                <a:latin typeface="Segoe Print" panose="02000600000000000000" pitchFamily="2" charset="0"/>
              </a:rPr>
              <a:t>What </a:t>
            </a:r>
            <a:r>
              <a:rPr lang="en-GB" sz="3600" b="1" dirty="0">
                <a:solidFill>
                  <a:schemeClr val="accent2">
                    <a:lumMod val="75000"/>
                  </a:schemeClr>
                </a:solidFill>
                <a:latin typeface="Segoe Print" panose="02000600000000000000" pitchFamily="2" charset="0"/>
              </a:rPr>
              <a:t>are in your opinion the advantages of </a:t>
            </a:r>
            <a:r>
              <a:rPr lang="sl-SI" sz="3600" b="1" dirty="0" smtClean="0">
                <a:solidFill>
                  <a:schemeClr val="accent2">
                    <a:lumMod val="75000"/>
                  </a:schemeClr>
                </a:solidFill>
                <a:latin typeface="Segoe Print" panose="02000600000000000000" pitchFamily="2" charset="0"/>
              </a:rPr>
              <a:t/>
            </a:r>
            <a:br>
              <a:rPr lang="sl-SI" sz="3600" b="1" dirty="0" smtClean="0">
                <a:solidFill>
                  <a:schemeClr val="accent2">
                    <a:lumMod val="75000"/>
                  </a:schemeClr>
                </a:solidFill>
                <a:latin typeface="Segoe Print" panose="02000600000000000000" pitchFamily="2" charset="0"/>
              </a:rPr>
            </a:br>
            <a:r>
              <a:rPr lang="en-GB" sz="3600" b="1" dirty="0" smtClean="0">
                <a:solidFill>
                  <a:schemeClr val="accent2">
                    <a:lumMod val="75000"/>
                  </a:schemeClr>
                </a:solidFill>
                <a:latin typeface="Segoe Print" panose="02000600000000000000" pitchFamily="2" charset="0"/>
              </a:rPr>
              <a:t>using </a:t>
            </a:r>
            <a:r>
              <a:rPr lang="en-GB" sz="3600" b="1" dirty="0">
                <a:solidFill>
                  <a:schemeClr val="accent2">
                    <a:lumMod val="75000"/>
                  </a:schemeClr>
                </a:solidFill>
                <a:latin typeface="Segoe Print" panose="02000600000000000000" pitchFamily="2" charset="0"/>
              </a:rPr>
              <a:t>the elements of FA in your lessons?</a:t>
            </a:r>
            <a:r>
              <a:rPr lang="sl-SI" dirty="0">
                <a:latin typeface="Segoe Print" panose="02000600000000000000" pitchFamily="2" charset="0"/>
              </a:rPr>
              <a:t/>
            </a:r>
            <a:br>
              <a:rPr lang="sl-SI" dirty="0">
                <a:latin typeface="Segoe Print" panose="02000600000000000000" pitchFamily="2" charset="0"/>
              </a:rPr>
            </a:br>
            <a:endParaRPr lang="sl-SI" dirty="0">
              <a:latin typeface="Segoe Print" panose="02000600000000000000" pitchFamily="2" charset="0"/>
            </a:endParaRPr>
          </a:p>
        </p:txBody>
      </p:sp>
      <p:sp>
        <p:nvSpPr>
          <p:cNvPr id="3" name="Označba mesta vsebine 2"/>
          <p:cNvSpPr>
            <a:spLocks noGrp="1"/>
          </p:cNvSpPr>
          <p:nvPr>
            <p:ph idx="1"/>
          </p:nvPr>
        </p:nvSpPr>
        <p:spPr>
          <a:xfrm>
            <a:off x="482322" y="1999622"/>
            <a:ext cx="5828044" cy="4315265"/>
          </a:xfrm>
        </p:spPr>
        <p:txBody>
          <a:bodyPr>
            <a:normAutofit/>
          </a:bodyPr>
          <a:lstStyle/>
          <a:p>
            <a:pPr>
              <a:buFont typeface="Arial" panose="020B0604020202020204" pitchFamily="34" charset="0"/>
              <a:buChar char="•"/>
            </a:pPr>
            <a:r>
              <a:rPr lang="en-GB" sz="2000" dirty="0" smtClean="0">
                <a:latin typeface="Segoe Print" panose="02000600000000000000" pitchFamily="2" charset="0"/>
              </a:rPr>
              <a:t>Active </a:t>
            </a:r>
            <a:r>
              <a:rPr lang="en-GB" sz="2000" dirty="0">
                <a:latin typeface="Segoe Print" panose="02000600000000000000" pitchFamily="2" charset="0"/>
              </a:rPr>
              <a:t>pupils (9x), taking responsibility for own progress (2x), </a:t>
            </a:r>
            <a:r>
              <a:rPr lang="en-GB" sz="2000" dirty="0" smtClean="0">
                <a:latin typeface="Segoe Print" panose="02000600000000000000" pitchFamily="2" charset="0"/>
              </a:rPr>
              <a:t>encouraging </a:t>
            </a:r>
            <a:r>
              <a:rPr lang="en-GB" sz="2000" dirty="0">
                <a:latin typeface="Segoe Print" panose="02000600000000000000" pitchFamily="2" charset="0"/>
              </a:rPr>
              <a:t>responsibility (4x), encouraging independence (3x), offering possibility for self-evaluation, better focus, quality learning, developing inner motivation (5x), developing meta-cognition, developing positive self-esteem (3x), developing positive attitude towards the learning process, encouraging co-operation (2x) and therefore greater interest, </a:t>
            </a:r>
            <a:endParaRPr lang="sl-SI" dirty="0">
              <a:latin typeface="Segoe Print" panose="02000600000000000000" pitchFamily="2" charset="0"/>
            </a:endParaRPr>
          </a:p>
        </p:txBody>
      </p:sp>
      <p:pic>
        <p:nvPicPr>
          <p:cNvPr id="4" name="Slika 3"/>
          <p:cNvPicPr>
            <a:picLocks noChangeAspect="1"/>
          </p:cNvPicPr>
          <p:nvPr/>
        </p:nvPicPr>
        <p:blipFill>
          <a:blip r:embed="rId3"/>
          <a:stretch>
            <a:fillRect/>
          </a:stretch>
        </p:blipFill>
        <p:spPr>
          <a:xfrm>
            <a:off x="7053943" y="1999620"/>
            <a:ext cx="4364013" cy="4287841"/>
          </a:xfrm>
          <a:prstGeom prst="rect">
            <a:avLst/>
          </a:prstGeom>
        </p:spPr>
      </p:pic>
    </p:spTree>
    <p:extLst>
      <p:ext uri="{BB962C8B-B14F-4D97-AF65-F5344CB8AC3E}">
        <p14:creationId xmlns:p14="http://schemas.microsoft.com/office/powerpoint/2010/main" val="11780957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lo">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emplate/>
  <TotalTime>368</TotalTime>
  <Words>906</Words>
  <Application>Microsoft Office PowerPoint</Application>
  <PresentationFormat>Širokozaslonsko</PresentationFormat>
  <Paragraphs>32</Paragraphs>
  <Slides>18</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18</vt:i4>
      </vt:variant>
    </vt:vector>
  </HeadingPairs>
  <TitlesOfParts>
    <vt:vector size="24" baseType="lpstr">
      <vt:lpstr>Arial</vt:lpstr>
      <vt:lpstr>Calibri</vt:lpstr>
      <vt:lpstr>Garamond</vt:lpstr>
      <vt:lpstr>Segoe Print</vt:lpstr>
      <vt:lpstr>Times New Roman</vt:lpstr>
      <vt:lpstr>Milo</vt:lpstr>
      <vt:lpstr>PowerPointova predstavitev</vt:lpstr>
      <vt:lpstr>What is FA?</vt:lpstr>
      <vt:lpstr>PowerPointova predstavitev</vt:lpstr>
      <vt:lpstr>FA history in our school</vt:lpstr>
      <vt:lpstr>Where are we now?</vt:lpstr>
      <vt:lpstr>PowerPointova predstavitev</vt:lpstr>
      <vt:lpstr>PowerPointova predstavitev</vt:lpstr>
      <vt:lpstr>PowerPointova predstavitev</vt:lpstr>
      <vt:lpstr> What are in your opinion the advantages of  using the elements of FA in your lessons? </vt:lpstr>
      <vt:lpstr>PowerPointova predstavitev</vt:lpstr>
      <vt:lpstr> What in your opinion contributes to a more active role of pupils and to them taking more responsibility for one’s own progress? </vt:lpstr>
      <vt:lpstr>PowerPointova predstavitev</vt:lpstr>
      <vt:lpstr>What do our pupils have to say?</vt:lpstr>
      <vt:lpstr>PowerPointova predstavitev</vt:lpstr>
      <vt:lpstr>PowerPointova predstavitev</vt:lpstr>
      <vt:lpstr>  What motivates you the most  in your lessons? </vt:lpstr>
      <vt:lpstr>PowerPointova predstavitev</vt:lpstr>
      <vt:lpstr>PowerPointova predstavitev</vt:lpstr>
    </vt:vector>
  </TitlesOfParts>
  <Company>MIZS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FORMATIVE ASSESSMENT</dc:title>
  <dc:creator>Aida</dc:creator>
  <cp:lastModifiedBy>Aida</cp:lastModifiedBy>
  <cp:revision>48</cp:revision>
  <dcterms:created xsi:type="dcterms:W3CDTF">2020-11-15T15:50:59Z</dcterms:created>
  <dcterms:modified xsi:type="dcterms:W3CDTF">2020-11-21T19:43:41Z</dcterms:modified>
</cp:coreProperties>
</file>